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62" r:id="rId3"/>
    <p:sldId id="270" r:id="rId4"/>
    <p:sldId id="259" r:id="rId5"/>
    <p:sldId id="271" r:id="rId6"/>
    <p:sldId id="257" r:id="rId7"/>
    <p:sldId id="272" r:id="rId8"/>
    <p:sldId id="268" r:id="rId9"/>
    <p:sldId id="273" r:id="rId10"/>
    <p:sldId id="267" r:id="rId11"/>
    <p:sldId id="274" r:id="rId12"/>
    <p:sldId id="260" r:id="rId13"/>
    <p:sldId id="275" r:id="rId14"/>
    <p:sldId id="265" r:id="rId15"/>
    <p:sldId id="269" r:id="rId16"/>
    <p:sldId id="263" r:id="rId17"/>
    <p:sldId id="276" r:id="rId18"/>
    <p:sldId id="266" r:id="rId19"/>
    <p:sldId id="261" r:id="rId20"/>
    <p:sldId id="258" r:id="rId21"/>
    <p:sldId id="264" r:id="rId22"/>
    <p:sldId id="277"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46404" y="758952"/>
            <a:ext cx="7063740" cy="4041648"/>
          </a:xfrm>
        </p:spPr>
        <p:txBody>
          <a:bodyPr anchor="b">
            <a:normAutofit/>
          </a:bodyPr>
          <a:lstStyle>
            <a:lvl1pPr algn="l">
              <a:lnSpc>
                <a:spcPct val="85000"/>
              </a:lnSpc>
              <a:defRPr sz="66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946404" y="4800600"/>
            <a:ext cx="7063740" cy="1691640"/>
          </a:xfrm>
        </p:spPr>
        <p:txBody>
          <a:bodyPr>
            <a:normAutofit/>
          </a:bodyPr>
          <a:lstStyle>
            <a:lvl1pPr marL="0" indent="0" algn="l">
              <a:buNone/>
              <a:defRPr sz="2000" baseline="0">
                <a:solidFill>
                  <a:schemeClr val="tx1">
                    <a:lumMod val="85000"/>
                  </a:schemeClr>
                </a:solidFill>
              </a:defRPr>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Rectangle 6"/>
          <p:cNvSpPr/>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Date Placeholder 7"/>
          <p:cNvSpPr>
            <a:spLocks noGrp="1"/>
          </p:cNvSpPr>
          <p:nvPr>
            <p:ph type="dt" sz="half" idx="10"/>
          </p:nvPr>
        </p:nvSpPr>
        <p:spPr/>
        <p:txBody>
          <a:bodyPr/>
          <a:lstStyle>
            <a:lvl1pPr>
              <a:defRPr>
                <a:solidFill>
                  <a:schemeClr val="bg2">
                    <a:lumMod val="20000"/>
                    <a:lumOff val="80000"/>
                  </a:schemeClr>
                </a:solidFill>
              </a:defRPr>
            </a:lvl1pPr>
          </a:lstStyle>
          <a:p>
            <a:fld id="{077D4CD3-CB9A-4700-98E7-196C798D3563}" type="datetimeFigureOut">
              <a:rPr lang="en-US" smtClean="0"/>
              <a:t>5/4/2017</a:t>
            </a:fld>
            <a:endParaRPr lang="en-US"/>
          </a:p>
        </p:txBody>
      </p:sp>
      <p:sp>
        <p:nvSpPr>
          <p:cNvPr id="9" name="Footer Placeholder 8"/>
          <p:cNvSpPr>
            <a:spLocks noGrp="1"/>
          </p:cNvSpPr>
          <p:nvPr>
            <p:ph type="ftr" sz="quarter" idx="11"/>
          </p:nvPr>
        </p:nvSpPr>
        <p:spPr/>
        <p:txBody>
          <a:bodyPr/>
          <a:lstStyle>
            <a:lvl1pPr>
              <a:defRPr>
                <a:solidFill>
                  <a:schemeClr val="bg2">
                    <a:lumMod val="20000"/>
                    <a:lumOff val="80000"/>
                  </a:schemeClr>
                </a:solidFill>
              </a:defRPr>
            </a:lvl1pPr>
          </a:lstStyle>
          <a:p>
            <a:endParaRPr lang="en-US"/>
          </a:p>
        </p:txBody>
      </p:sp>
      <p:sp>
        <p:nvSpPr>
          <p:cNvPr id="10" name="Slide Number Placeholder 9"/>
          <p:cNvSpPr>
            <a:spLocks noGrp="1"/>
          </p:cNvSpPr>
          <p:nvPr>
            <p:ph type="sldNum" sz="quarter" idx="12"/>
          </p:nvPr>
        </p:nvSpPr>
        <p:spPr/>
        <p:txBody>
          <a:bodyPr/>
          <a:lstStyle>
            <a:lvl1pPr>
              <a:defRPr>
                <a:solidFill>
                  <a:schemeClr val="bg2">
                    <a:lumMod val="60000"/>
                    <a:lumOff val="40000"/>
                  </a:schemeClr>
                </a:solidFill>
              </a:defRPr>
            </a:lvl1pPr>
          </a:lstStyle>
          <a:p>
            <a:fld id="{A69E7ABA-E2BF-4B46-B7B5-100A5A9219FA}" type="slidenum">
              <a:rPr lang="en-US" smtClean="0"/>
              <a:t>‹#›</a:t>
            </a:fld>
            <a:endParaRPr lang="en-US"/>
          </a:p>
        </p:txBody>
      </p:sp>
    </p:spTree>
    <p:extLst>
      <p:ext uri="{BB962C8B-B14F-4D97-AF65-F5344CB8AC3E}">
        <p14:creationId xmlns:p14="http://schemas.microsoft.com/office/powerpoint/2010/main" val="341016577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7D4CD3-CB9A-4700-98E7-196C798D3563}" type="datetimeFigureOut">
              <a:rPr lang="en-US" smtClean="0"/>
              <a:t>5/4/2017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E7ABA-E2BF-4B46-B7B5-100A5A9219FA}" type="slidenum">
              <a:rPr lang="en-US" smtClean="0"/>
              <a:t>‹#›</a:t>
            </a:fld>
            <a:endParaRPr lang="en-US"/>
          </a:p>
        </p:txBody>
      </p:sp>
    </p:spTree>
    <p:extLst>
      <p:ext uri="{BB962C8B-B14F-4D97-AF65-F5344CB8AC3E}">
        <p14:creationId xmlns:p14="http://schemas.microsoft.com/office/powerpoint/2010/main" val="30696237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6525" y="381000"/>
            <a:ext cx="1857375"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1500" y="381000"/>
            <a:ext cx="5800725" cy="589756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7D4CD3-CB9A-4700-98E7-196C798D3563}" type="datetimeFigureOut">
              <a:rPr lang="en-US" smtClean="0"/>
              <a:t>5/4/2017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E7ABA-E2BF-4B46-B7B5-100A5A9219FA}" type="slidenum">
              <a:rPr lang="en-US" smtClean="0"/>
              <a:t>‹#›</a:t>
            </a:fld>
            <a:endParaRPr lang="en-US"/>
          </a:p>
        </p:txBody>
      </p:sp>
    </p:spTree>
    <p:extLst>
      <p:ext uri="{BB962C8B-B14F-4D97-AF65-F5344CB8AC3E}">
        <p14:creationId xmlns:p14="http://schemas.microsoft.com/office/powerpoint/2010/main" val="4067733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7D4CD3-CB9A-4700-98E7-196C798D3563}" type="datetimeFigureOut">
              <a:rPr lang="en-US" smtClean="0"/>
              <a:t>5/4/2017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E7ABA-E2BF-4B46-B7B5-100A5A9219FA}" type="slidenum">
              <a:rPr lang="en-US" smtClean="0"/>
              <a:t>‹#›</a:t>
            </a:fld>
            <a:endParaRPr lang="en-US"/>
          </a:p>
        </p:txBody>
      </p:sp>
    </p:spTree>
    <p:extLst>
      <p:ext uri="{BB962C8B-B14F-4D97-AF65-F5344CB8AC3E}">
        <p14:creationId xmlns:p14="http://schemas.microsoft.com/office/powerpoint/2010/main" val="3484869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46404" y="758952"/>
            <a:ext cx="7063740" cy="4041648"/>
          </a:xfrm>
        </p:spPr>
        <p:txBody>
          <a:bodyPr anchor="b">
            <a:normAutofit/>
          </a:bodyPr>
          <a:lstStyle>
            <a:lvl1pPr>
              <a:lnSpc>
                <a:spcPct val="85000"/>
              </a:lnSpc>
              <a:defRPr sz="6600" b="0"/>
            </a:lvl1pPr>
          </a:lstStyle>
          <a:p>
            <a:r>
              <a:rPr lang="en-US"/>
              <a:t>Click to edit Master title style</a:t>
            </a:r>
            <a:endParaRPr lang="en-US" dirty="0"/>
          </a:p>
        </p:txBody>
      </p:sp>
      <p:sp>
        <p:nvSpPr>
          <p:cNvPr id="3" name="Text Placeholder 2"/>
          <p:cNvSpPr>
            <a:spLocks noGrp="1"/>
          </p:cNvSpPr>
          <p:nvPr>
            <p:ph type="body" idx="1"/>
          </p:nvPr>
        </p:nvSpPr>
        <p:spPr>
          <a:xfrm>
            <a:off x="946404" y="4800600"/>
            <a:ext cx="7063740" cy="1691640"/>
          </a:xfrm>
        </p:spPr>
        <p:txBody>
          <a:bodyPr anchor="t">
            <a:normAutofit/>
          </a:bodyPr>
          <a:lstStyle>
            <a:lvl1pPr marL="0" indent="0">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77D4CD3-CB9A-4700-98E7-196C798D3563}" type="datetimeFigureOut">
              <a:rPr lang="en-US" smtClean="0"/>
              <a:t>5/4/2017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E7ABA-E2BF-4B46-B7B5-100A5A9219FA}" type="slidenum">
              <a:rPr lang="en-US" smtClean="0"/>
              <a:t>‹#›</a:t>
            </a:fld>
            <a:endParaRPr lang="en-US"/>
          </a:p>
        </p:txBody>
      </p:sp>
      <p:sp>
        <p:nvSpPr>
          <p:cNvPr id="7" name="Rectangle 6"/>
          <p:cNvSpPr/>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073508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46404" y="1828801"/>
            <a:ext cx="336042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94860" y="1828801"/>
            <a:ext cx="336042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77D4CD3-CB9A-4700-98E7-196C798D3563}" type="datetimeFigureOut">
              <a:rPr lang="en-US" smtClean="0"/>
              <a:t>5/4/2017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E7ABA-E2BF-4B46-B7B5-100A5A9219FA}" type="slidenum">
              <a:rPr lang="en-US" smtClean="0"/>
              <a:t>‹#›</a:t>
            </a:fld>
            <a:endParaRPr lang="en-US"/>
          </a:p>
        </p:txBody>
      </p:sp>
    </p:spTree>
    <p:extLst>
      <p:ext uri="{BB962C8B-B14F-4D97-AF65-F5344CB8AC3E}">
        <p14:creationId xmlns:p14="http://schemas.microsoft.com/office/powerpoint/2010/main" val="1361028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946404" y="1717185"/>
            <a:ext cx="3360420" cy="731520"/>
          </a:xfrm>
        </p:spPr>
        <p:txBody>
          <a:bodyPr anchor="b">
            <a:normAutofit/>
          </a:bodyPr>
          <a:lstStyle>
            <a:lvl1pPr marL="0" indent="0">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946404" y="2507550"/>
            <a:ext cx="336042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p:cNvSpPr>
            <a:spLocks noGrp="1"/>
          </p:cNvSpPr>
          <p:nvPr>
            <p:ph type="body" sz="quarter" idx="13"/>
          </p:nvPr>
        </p:nvSpPr>
        <p:spPr>
          <a:xfrm>
            <a:off x="4599432" y="1717185"/>
            <a:ext cx="3364992" cy="731520"/>
          </a:xfrm>
        </p:spPr>
        <p:txBody>
          <a:bodyPr anchor="b">
            <a:normAutofit/>
          </a:bodyPr>
          <a:lstStyle>
            <a:lvl1pPr marL="0" indent="0">
              <a:buFontTx/>
              <a:buNone/>
              <a:defRPr lang="en-US" sz="1800" b="0" kern="1200" spc="10" baseline="0" dirty="0">
                <a:solidFill>
                  <a:schemeClr val="tx2"/>
                </a:solidFill>
                <a:latin typeface="+mn-lt"/>
                <a:ea typeface="+mn-ea"/>
                <a:cs typeface="+mn-cs"/>
              </a:defRPr>
            </a:lvl1pPr>
          </a:lstStyle>
          <a:p>
            <a:pPr marL="0" lvl="0" indent="0" algn="l" defTabSz="914400" rtl="0" eaLnBrk="1" latinLnBrk="0" hangingPunct="1">
              <a:lnSpc>
                <a:spcPct val="95000"/>
              </a:lnSpc>
              <a:spcBef>
                <a:spcPts val="0"/>
              </a:spcBef>
              <a:spcAft>
                <a:spcPts val="200"/>
              </a:spcAft>
              <a:buClr>
                <a:schemeClr val="accent1"/>
              </a:buClr>
              <a:buSzPct val="80000"/>
              <a:buNone/>
            </a:pPr>
            <a:r>
              <a:rPr lang="en-US"/>
              <a:t>Edit Master text styles</a:t>
            </a:r>
          </a:p>
        </p:txBody>
      </p:sp>
      <p:sp>
        <p:nvSpPr>
          <p:cNvPr id="6" name="Content Placeholder 5"/>
          <p:cNvSpPr>
            <a:spLocks noGrp="1"/>
          </p:cNvSpPr>
          <p:nvPr>
            <p:ph sz="quarter" idx="4"/>
          </p:nvPr>
        </p:nvSpPr>
        <p:spPr>
          <a:xfrm>
            <a:off x="4594860" y="2507550"/>
            <a:ext cx="336042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77D4CD3-CB9A-4700-98E7-196C798D3563}" type="datetimeFigureOut">
              <a:rPr lang="en-US" smtClean="0"/>
              <a:t>5/4/2017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9E7ABA-E2BF-4B46-B7B5-100A5A9219FA}" type="slidenum">
              <a:rPr lang="en-US" smtClean="0"/>
              <a:t>‹#›</a:t>
            </a:fld>
            <a:endParaRPr lang="en-US"/>
          </a:p>
        </p:txBody>
      </p:sp>
    </p:spTree>
    <p:extLst>
      <p:ext uri="{BB962C8B-B14F-4D97-AF65-F5344CB8AC3E}">
        <p14:creationId xmlns:p14="http://schemas.microsoft.com/office/powerpoint/2010/main" val="3853325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77D4CD3-CB9A-4700-98E7-196C798D3563}" type="datetimeFigureOut">
              <a:rPr lang="en-US" smtClean="0"/>
              <a:t>5/4/2017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9E7ABA-E2BF-4B46-B7B5-100A5A9219FA}" type="slidenum">
              <a:rPr lang="en-US" smtClean="0"/>
              <a:t>‹#›</a:t>
            </a:fld>
            <a:endParaRPr lang="en-US"/>
          </a:p>
        </p:txBody>
      </p:sp>
    </p:spTree>
    <p:extLst>
      <p:ext uri="{BB962C8B-B14F-4D97-AF65-F5344CB8AC3E}">
        <p14:creationId xmlns:p14="http://schemas.microsoft.com/office/powerpoint/2010/main" val="32152279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7D4CD3-CB9A-4700-98E7-196C798D3563}" type="datetimeFigureOut">
              <a:rPr lang="en-US" smtClean="0"/>
              <a:t>5/4/2017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9E7ABA-E2BF-4B46-B7B5-100A5A9219FA}" type="slidenum">
              <a:rPr lang="en-US" smtClean="0"/>
              <a:t>‹#›</a:t>
            </a:fld>
            <a:endParaRPr lang="en-US"/>
          </a:p>
        </p:txBody>
      </p:sp>
    </p:spTree>
    <p:extLst>
      <p:ext uri="{BB962C8B-B14F-4D97-AF65-F5344CB8AC3E}">
        <p14:creationId xmlns:p14="http://schemas.microsoft.com/office/powerpoint/2010/main" val="189760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400300" cy="1600197"/>
          </a:xfrm>
        </p:spPr>
        <p:txBody>
          <a:bodyPr anchor="b">
            <a:normAutofit/>
          </a:bodyPr>
          <a:lstStyle>
            <a:lvl1pPr>
              <a:defRPr sz="2800" b="0" baseline="0"/>
            </a:lvl1pPr>
          </a:lstStyle>
          <a:p>
            <a:r>
              <a:rPr lang="en-US"/>
              <a:t>Click to edit Master title style</a:t>
            </a:r>
            <a:endParaRPr lang="en-US" dirty="0"/>
          </a:p>
        </p:txBody>
      </p:sp>
      <p:sp>
        <p:nvSpPr>
          <p:cNvPr id="3" name="Content Placeholder 2"/>
          <p:cNvSpPr>
            <a:spLocks noGrp="1"/>
          </p:cNvSpPr>
          <p:nvPr>
            <p:ph idx="1"/>
          </p:nvPr>
        </p:nvSpPr>
        <p:spPr>
          <a:xfrm>
            <a:off x="3378200" y="685800"/>
            <a:ext cx="4559300" cy="5486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30936" y="2099735"/>
            <a:ext cx="24003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77D4CD3-CB9A-4700-98E7-196C798D3563}" type="datetimeFigureOut">
              <a:rPr lang="en-US" smtClean="0"/>
              <a:t>5/4/2017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E7ABA-E2BF-4B46-B7B5-100A5A9219FA}" type="slidenum">
              <a:rPr lang="en-US" smtClean="0"/>
              <a:t>‹#›</a:t>
            </a:fld>
            <a:endParaRPr lang="en-US"/>
          </a:p>
        </p:txBody>
      </p:sp>
    </p:spTree>
    <p:extLst>
      <p:ext uri="{BB962C8B-B14F-4D97-AF65-F5344CB8AC3E}">
        <p14:creationId xmlns:p14="http://schemas.microsoft.com/office/powerpoint/2010/main" val="1069641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846963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5800" y="5257800"/>
            <a:ext cx="748665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846963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6108590"/>
            <a:ext cx="748665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77D4CD3-CB9A-4700-98E7-196C798D3563}" type="datetimeFigureOut">
              <a:rPr lang="en-US" smtClean="0"/>
              <a:t>5/4/2017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E7ABA-E2BF-4B46-B7B5-100A5A9219FA}" type="slidenum">
              <a:rPr lang="en-US" smtClean="0"/>
              <a:t>‹#›</a:t>
            </a:fld>
            <a:endParaRPr lang="en-US"/>
          </a:p>
        </p:txBody>
      </p:sp>
    </p:spTree>
    <p:extLst>
      <p:ext uri="{BB962C8B-B14F-4D97-AF65-F5344CB8AC3E}">
        <p14:creationId xmlns:p14="http://schemas.microsoft.com/office/powerpoint/2010/main" val="31531587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077D4CD3-CB9A-4700-98E7-196C798D3563}" type="datetimeFigureOut">
              <a:rPr lang="en-US" smtClean="0"/>
              <a:t>5/4/2017</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A69E7ABA-E2BF-4B46-B7B5-100A5A9219FA}" type="slidenum">
              <a:rPr lang="en-US" smtClean="0"/>
              <a:t>‹#›</a:t>
            </a:fld>
            <a:endParaRPr lang="en-US"/>
          </a:p>
        </p:txBody>
      </p:sp>
    </p:spTree>
    <p:extLst>
      <p:ext uri="{BB962C8B-B14F-4D97-AF65-F5344CB8AC3E}">
        <p14:creationId xmlns:p14="http://schemas.microsoft.com/office/powerpoint/2010/main" val="360660497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g"/><Relationship Id="rId7" Type="http://schemas.openxmlformats.org/officeDocument/2006/relationships/image" Target="../media/image6.jpg"/><Relationship Id="rId12" Type="http://schemas.openxmlformats.org/officeDocument/2006/relationships/image" Target="../media/image11.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g"/><Relationship Id="rId5" Type="http://schemas.openxmlformats.org/officeDocument/2006/relationships/image" Target="../media/image4.gif"/><Relationship Id="rId10" Type="http://schemas.openxmlformats.org/officeDocument/2006/relationships/image" Target="../media/image9.jpg"/><Relationship Id="rId4" Type="http://schemas.openxmlformats.org/officeDocument/2006/relationships/image" Target="../media/image3.jpg"/><Relationship Id="rId9" Type="http://schemas.openxmlformats.org/officeDocument/2006/relationships/image" Target="../media/image8.jpg"/></Relationships>
</file>

<file path=ppt/slides/_rels/slide1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5359" y="2900046"/>
            <a:ext cx="7594786" cy="1900553"/>
          </a:xfrm>
        </p:spPr>
        <p:txBody>
          <a:bodyPr/>
          <a:lstStyle/>
          <a:p>
            <a:pPr algn="l"/>
            <a:r>
              <a:rPr lang="en-US" dirty="0">
                <a:latin typeface="Berlin Sans FB Demi" panose="020E0802020502020306" pitchFamily="34" charset="0"/>
              </a:rPr>
              <a:t>Modern United States Presidents</a:t>
            </a:r>
          </a:p>
        </p:txBody>
      </p:sp>
      <p:sp>
        <p:nvSpPr>
          <p:cNvPr id="3" name="Subtitle 2"/>
          <p:cNvSpPr>
            <a:spLocks noGrp="1"/>
          </p:cNvSpPr>
          <p:nvPr>
            <p:ph type="subTitle" idx="1"/>
          </p:nvPr>
        </p:nvSpPr>
        <p:spPr>
          <a:xfrm>
            <a:off x="415359" y="4800600"/>
            <a:ext cx="8320356" cy="468023"/>
          </a:xfrm>
        </p:spPr>
        <p:txBody>
          <a:bodyPr>
            <a:normAutofit/>
          </a:bodyPr>
          <a:lstStyle/>
          <a:p>
            <a:r>
              <a:rPr lang="en-US" dirty="0">
                <a:latin typeface="Berlin Sans FB Demi" panose="020E0802020502020306" pitchFamily="34" charset="0"/>
              </a:rPr>
              <a:t>What you need to know for the US-VA History Test in Virginia </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6769" y="-8954"/>
            <a:ext cx="1791135" cy="289559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4250" y="-8954"/>
            <a:ext cx="2363354" cy="286789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3319" y="4900"/>
            <a:ext cx="1725804" cy="2840181"/>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2713" y="-8955"/>
            <a:ext cx="2146235" cy="2854035"/>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4972" y="5296332"/>
            <a:ext cx="1607591" cy="1585794"/>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72648" y="5282930"/>
            <a:ext cx="1104900" cy="1575070"/>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77547" y="5282930"/>
            <a:ext cx="1183763" cy="1575070"/>
          </a:xfrm>
          <a:prstGeom prst="rect">
            <a:avLst/>
          </a:prstGeom>
        </p:spPr>
      </p:pic>
      <p:pic>
        <p:nvPicPr>
          <p:cNvPr id="13" name="Picture 12"/>
          <p:cNvPicPr>
            <a:picLocks noChangeAspect="1"/>
          </p:cNvPicPr>
          <p:nvPr/>
        </p:nvPicPr>
        <p:blipFill>
          <a:blip r:embed="rId9">
            <a:grayscl/>
            <a:extLst>
              <a:ext uri="{28A0092B-C50C-407E-A947-70E740481C1C}">
                <a14:useLocalDpi xmlns:a14="http://schemas.microsoft.com/office/drawing/2010/main" val="0"/>
              </a:ext>
            </a:extLst>
          </a:blip>
          <a:stretch>
            <a:fillRect/>
          </a:stretch>
        </p:blipFill>
        <p:spPr>
          <a:xfrm>
            <a:off x="5095800" y="5282930"/>
            <a:ext cx="1031383" cy="1610104"/>
          </a:xfrm>
          <a:prstGeom prst="rect">
            <a:avLst/>
          </a:prstGeom>
        </p:spPr>
      </p:pic>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57055" y="5282930"/>
            <a:ext cx="1162108" cy="1585794"/>
          </a:xfrm>
          <a:prstGeom prst="rect">
            <a:avLst/>
          </a:prstGeom>
        </p:spPr>
      </p:pic>
      <p:pic>
        <p:nvPicPr>
          <p:cNvPr id="15" name="Pictur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127182" y="5282930"/>
            <a:ext cx="1179507" cy="1580783"/>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06690" y="5282930"/>
            <a:ext cx="1547068" cy="1575070"/>
          </a:xfrm>
          <a:prstGeom prst="rect">
            <a:avLst/>
          </a:prstGeom>
        </p:spPr>
      </p:pic>
    </p:spTree>
    <p:extLst>
      <p:ext uri="{BB962C8B-B14F-4D97-AF65-F5344CB8AC3E}">
        <p14:creationId xmlns:p14="http://schemas.microsoft.com/office/powerpoint/2010/main" val="8148043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5760"/>
            <a:ext cx="7758684" cy="777240"/>
          </a:xfrm>
        </p:spPr>
        <p:txBody>
          <a:bodyPr/>
          <a:lstStyle/>
          <a:p>
            <a:r>
              <a:rPr lang="en-US" b="1" dirty="0">
                <a:latin typeface="Berlin Sans FB Demi" panose="020E0802020502020306" pitchFamily="34" charset="0"/>
              </a:rPr>
              <a:t>President Lyndon Baines Johnson </a:t>
            </a:r>
          </a:p>
        </p:txBody>
      </p:sp>
      <p:sp>
        <p:nvSpPr>
          <p:cNvPr id="4" name="Content Placeholder 3"/>
          <p:cNvSpPr>
            <a:spLocks noGrp="1"/>
          </p:cNvSpPr>
          <p:nvPr>
            <p:ph sz="half" idx="2"/>
          </p:nvPr>
        </p:nvSpPr>
        <p:spPr>
          <a:xfrm>
            <a:off x="3733800" y="1219200"/>
            <a:ext cx="4482084" cy="5257800"/>
          </a:xfrm>
        </p:spPr>
        <p:txBody>
          <a:bodyPr>
            <a:normAutofit fontScale="92500" lnSpcReduction="10000"/>
          </a:bodyPr>
          <a:lstStyle/>
          <a:p>
            <a:pPr marL="114300" indent="0">
              <a:buNone/>
            </a:pPr>
            <a:r>
              <a:rPr lang="en-US" dirty="0"/>
              <a:t>President </a:t>
            </a:r>
            <a:r>
              <a:rPr lang="en-US" b="1" i="1" u="sng" dirty="0"/>
              <a:t>Lyndon Johnson </a:t>
            </a:r>
            <a:r>
              <a:rPr lang="en-US" dirty="0"/>
              <a:t>might have been remembered as the nation’s greatest domestic President for his </a:t>
            </a:r>
            <a:r>
              <a:rPr lang="en-US" b="1" i="1" u="sng" dirty="0">
                <a:effectLst>
                  <a:outerShdw blurRad="38100" dist="38100" dir="2700000" algn="tl">
                    <a:srgbClr val="000000">
                      <a:alpha val="43137"/>
                    </a:srgbClr>
                  </a:outerShdw>
                </a:effectLst>
              </a:rPr>
              <a:t>Great Society </a:t>
            </a:r>
            <a:r>
              <a:rPr lang="en-US" dirty="0"/>
              <a:t>Programs, were it not for the Vietnam War.</a:t>
            </a:r>
          </a:p>
          <a:p>
            <a:r>
              <a:rPr lang="en-US" b="1" i="1" u="sng" dirty="0"/>
              <a:t>Medicaid and Medicare </a:t>
            </a:r>
            <a:r>
              <a:rPr lang="en-US" dirty="0"/>
              <a:t>were passed, to give health care to the old and too the poor. </a:t>
            </a:r>
          </a:p>
          <a:p>
            <a:r>
              <a:rPr lang="en-US" dirty="0"/>
              <a:t>The </a:t>
            </a:r>
            <a:r>
              <a:rPr lang="en-US" b="1" i="1" u="sng" dirty="0"/>
              <a:t>Civil Rights Act of 1964 </a:t>
            </a:r>
            <a:r>
              <a:rPr lang="en-US" dirty="0"/>
              <a:t>was passed providing equal rights for African-Americans and women. </a:t>
            </a:r>
          </a:p>
          <a:p>
            <a:r>
              <a:rPr lang="en-US" dirty="0"/>
              <a:t>The </a:t>
            </a:r>
            <a:r>
              <a:rPr lang="en-US" b="1" i="1" u="sng" dirty="0"/>
              <a:t>Voting Rights Act of 1965 </a:t>
            </a:r>
            <a:r>
              <a:rPr lang="en-US" dirty="0"/>
              <a:t>was passed.</a:t>
            </a:r>
          </a:p>
          <a:p>
            <a:r>
              <a:rPr lang="en-US" dirty="0"/>
              <a:t>The </a:t>
            </a:r>
            <a:r>
              <a:rPr lang="en-US" b="1" i="1" u="sng" dirty="0"/>
              <a:t>Gulf of Tonkin Resolution </a:t>
            </a:r>
            <a:r>
              <a:rPr lang="en-US" dirty="0"/>
              <a:t>was passed to escalate the War in Vietnam, and after four years of fighting, the </a:t>
            </a:r>
            <a:r>
              <a:rPr lang="en-US" b="1" i="1" u="sng" dirty="0"/>
              <a:t>Tet Offensive </a:t>
            </a:r>
            <a:r>
              <a:rPr lang="en-US" dirty="0"/>
              <a:t>convinced many Americans that we were mired in a stalemate. </a:t>
            </a:r>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2510" y="1169963"/>
            <a:ext cx="3281289" cy="5172032"/>
          </a:xfrm>
        </p:spPr>
      </p:pic>
      <p:sp>
        <p:nvSpPr>
          <p:cNvPr id="10" name="Rectangle: Rounded Corners 9"/>
          <p:cNvSpPr/>
          <p:nvPr/>
        </p:nvSpPr>
        <p:spPr>
          <a:xfrm>
            <a:off x="304800" y="4773637"/>
            <a:ext cx="3581400" cy="17526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u="sng" dirty="0"/>
              <a:t>President of the United States, 1963 – 1969</a:t>
            </a:r>
          </a:p>
          <a:p>
            <a:pPr algn="ctr"/>
            <a:endParaRPr lang="en-US" dirty="0"/>
          </a:p>
          <a:p>
            <a:pPr marL="285750" indent="-285750">
              <a:buFont typeface="Arial" panose="020B0604020202020204" pitchFamily="34" charset="0"/>
              <a:buChar char="•"/>
            </a:pPr>
            <a:r>
              <a:rPr lang="en-US" dirty="0"/>
              <a:t>The Civil Rights Movement</a:t>
            </a:r>
          </a:p>
          <a:p>
            <a:pPr marL="285750" indent="-285750">
              <a:buFont typeface="Arial" panose="020B0604020202020204" pitchFamily="34" charset="0"/>
              <a:buChar char="•"/>
            </a:pPr>
            <a:r>
              <a:rPr lang="en-US" dirty="0"/>
              <a:t>The Cold War: Vietnam</a:t>
            </a:r>
          </a:p>
        </p:txBody>
      </p:sp>
    </p:spTree>
    <p:extLst>
      <p:ext uri="{BB962C8B-B14F-4D97-AF65-F5344CB8AC3E}">
        <p14:creationId xmlns:p14="http://schemas.microsoft.com/office/powerpoint/2010/main" val="2919324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65760"/>
            <a:ext cx="7682484" cy="701040"/>
          </a:xfrm>
        </p:spPr>
        <p:txBody>
          <a:bodyPr>
            <a:normAutofit/>
          </a:bodyPr>
          <a:lstStyle/>
          <a:p>
            <a:r>
              <a:rPr lang="en-US" b="1" dirty="0">
                <a:latin typeface="Berlin Sans FB Demi" panose="020E0802020502020306" pitchFamily="34" charset="0"/>
              </a:rPr>
              <a:t>Terms to associate with LBJ</a:t>
            </a:r>
          </a:p>
        </p:txBody>
      </p:sp>
      <p:pic>
        <p:nvPicPr>
          <p:cNvPr id="5" name="Content Placeholder 4"/>
          <p:cNvPicPr>
            <a:picLocks noGrp="1" noChangeAspect="1"/>
          </p:cNvPicPr>
          <p:nvPr>
            <p:ph sz="half" idx="1"/>
          </p:nvPr>
        </p:nvPicPr>
        <p:blipFill>
          <a:blip r:embed="rId2"/>
          <a:stretch>
            <a:fillRect/>
          </a:stretch>
        </p:blipFill>
        <p:spPr>
          <a:xfrm>
            <a:off x="552156" y="1295400"/>
            <a:ext cx="4172244" cy="5065224"/>
          </a:xfrm>
          <a:prstGeom prst="rect">
            <a:avLst/>
          </a:prstGeom>
        </p:spPr>
      </p:pic>
      <p:sp>
        <p:nvSpPr>
          <p:cNvPr id="4" name="Content Placeholder 3"/>
          <p:cNvSpPr>
            <a:spLocks noGrp="1"/>
          </p:cNvSpPr>
          <p:nvPr>
            <p:ph sz="half" idx="2"/>
          </p:nvPr>
        </p:nvSpPr>
        <p:spPr>
          <a:xfrm>
            <a:off x="4724400" y="1295400"/>
            <a:ext cx="3733800" cy="5410200"/>
          </a:xfrm>
        </p:spPr>
        <p:txBody>
          <a:bodyPr>
            <a:normAutofit lnSpcReduction="10000"/>
          </a:bodyPr>
          <a:lstStyle/>
          <a:p>
            <a:r>
              <a:rPr lang="en-US" b="1" i="1" u="sng" dirty="0">
                <a:effectLst>
                  <a:outerShdw blurRad="38100" dist="38100" dir="2700000" algn="tl">
                    <a:srgbClr val="000000">
                      <a:alpha val="43137"/>
                    </a:srgbClr>
                  </a:outerShdw>
                </a:effectLst>
              </a:rPr>
              <a:t>Escalation</a:t>
            </a:r>
            <a:r>
              <a:rPr lang="en-US" dirty="0"/>
              <a:t> of the </a:t>
            </a:r>
            <a:r>
              <a:rPr lang="en-US" b="1" i="1" u="sng" dirty="0">
                <a:effectLst>
                  <a:outerShdw blurRad="38100" dist="38100" dir="2700000" algn="tl">
                    <a:srgbClr val="000000">
                      <a:alpha val="43137"/>
                    </a:srgbClr>
                  </a:outerShdw>
                </a:effectLst>
              </a:rPr>
              <a:t>Vietnam War</a:t>
            </a:r>
            <a:r>
              <a:rPr lang="en-US" dirty="0"/>
              <a:t>, starting in 1964 with the </a:t>
            </a:r>
            <a:r>
              <a:rPr lang="en-US" b="1" i="1" u="sng" dirty="0">
                <a:effectLst>
                  <a:outerShdw blurRad="38100" dist="38100" dir="2700000" algn="tl">
                    <a:srgbClr val="000000">
                      <a:alpha val="43137"/>
                    </a:srgbClr>
                  </a:outerShdw>
                </a:effectLst>
              </a:rPr>
              <a:t>Gulf of Tonkin Resolution</a:t>
            </a:r>
            <a:r>
              <a:rPr lang="en-US" dirty="0"/>
              <a:t>. </a:t>
            </a:r>
          </a:p>
          <a:p>
            <a:r>
              <a:rPr lang="en-US" dirty="0"/>
              <a:t>The </a:t>
            </a:r>
            <a:r>
              <a:rPr lang="en-US" b="1" i="1" u="sng" dirty="0">
                <a:effectLst>
                  <a:outerShdw blurRad="38100" dist="38100" dir="2700000" algn="tl">
                    <a:srgbClr val="000000">
                      <a:alpha val="43137"/>
                    </a:srgbClr>
                  </a:outerShdw>
                </a:effectLst>
              </a:rPr>
              <a:t>Civil Rights Act of 1964</a:t>
            </a:r>
            <a:r>
              <a:rPr lang="en-US" dirty="0"/>
              <a:t>, signed into law after LBJ spoke out in support of Martin Luther King, Jr. </a:t>
            </a:r>
          </a:p>
          <a:p>
            <a:r>
              <a:rPr lang="en-US" dirty="0"/>
              <a:t>The </a:t>
            </a:r>
            <a:r>
              <a:rPr lang="en-US" b="1" i="1" u="sng" dirty="0">
                <a:effectLst>
                  <a:outerShdw blurRad="38100" dist="38100" dir="2700000" algn="tl">
                    <a:srgbClr val="000000">
                      <a:alpha val="43137"/>
                    </a:srgbClr>
                  </a:outerShdw>
                </a:effectLst>
              </a:rPr>
              <a:t>Voting Rights Act of 1965</a:t>
            </a:r>
            <a:r>
              <a:rPr lang="en-US" dirty="0"/>
              <a:t>, enacted in support of the Civil Rights Movement. </a:t>
            </a:r>
          </a:p>
          <a:p>
            <a:r>
              <a:rPr lang="en-US" b="1" i="1" u="sng" dirty="0">
                <a:effectLst>
                  <a:outerShdw blurRad="38100" dist="38100" dir="2700000" algn="tl">
                    <a:srgbClr val="000000">
                      <a:alpha val="43137"/>
                    </a:srgbClr>
                  </a:outerShdw>
                </a:effectLst>
              </a:rPr>
              <a:t>The Tet Offensive, </a:t>
            </a:r>
            <a:r>
              <a:rPr lang="en-US" dirty="0"/>
              <a:t>a turning point in the Vietnam War, when Americans began to believe that the war was never going to end. </a:t>
            </a:r>
          </a:p>
          <a:p>
            <a:r>
              <a:rPr lang="en-US" dirty="0"/>
              <a:t>Refusal to run for re-election in 1968, due to malaise of Vietnam War.</a:t>
            </a:r>
          </a:p>
        </p:txBody>
      </p:sp>
    </p:spTree>
    <p:extLst>
      <p:ext uri="{BB962C8B-B14F-4D97-AF65-F5344CB8AC3E}">
        <p14:creationId xmlns:p14="http://schemas.microsoft.com/office/powerpoint/2010/main" val="2345416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269480" cy="777240"/>
          </a:xfrm>
        </p:spPr>
        <p:txBody>
          <a:bodyPr/>
          <a:lstStyle/>
          <a:p>
            <a:r>
              <a:rPr lang="en-US" b="1" dirty="0">
                <a:latin typeface="Berlin Sans FB Demi" panose="020E0802020502020306" pitchFamily="34" charset="0"/>
              </a:rPr>
              <a:t>President Richard M. Nixon</a:t>
            </a:r>
          </a:p>
        </p:txBody>
      </p:sp>
      <p:sp>
        <p:nvSpPr>
          <p:cNvPr id="4" name="Content Placeholder 3"/>
          <p:cNvSpPr>
            <a:spLocks noGrp="1"/>
          </p:cNvSpPr>
          <p:nvPr>
            <p:ph sz="half" idx="2"/>
          </p:nvPr>
        </p:nvSpPr>
        <p:spPr>
          <a:xfrm>
            <a:off x="3810000" y="1143000"/>
            <a:ext cx="4495800" cy="5486400"/>
          </a:xfrm>
        </p:spPr>
        <p:txBody>
          <a:bodyPr>
            <a:normAutofit fontScale="92500" lnSpcReduction="10000"/>
          </a:bodyPr>
          <a:lstStyle/>
          <a:p>
            <a:pPr marL="114300" indent="0">
              <a:buNone/>
            </a:pPr>
            <a:r>
              <a:rPr lang="en-US" dirty="0"/>
              <a:t>President </a:t>
            </a:r>
            <a:r>
              <a:rPr lang="en-US" b="1" i="1" u="sng" dirty="0">
                <a:effectLst>
                  <a:outerShdw blurRad="38100" dist="38100" dir="2700000" algn="tl">
                    <a:srgbClr val="000000">
                      <a:alpha val="43137"/>
                    </a:srgbClr>
                  </a:outerShdw>
                </a:effectLst>
              </a:rPr>
              <a:t>Richard M. Nixon </a:t>
            </a:r>
            <a:r>
              <a:rPr lang="en-US" dirty="0"/>
              <a:t>was elected in 1968 and in 1972, but was forced to resign from office in 1974.  </a:t>
            </a:r>
          </a:p>
          <a:p>
            <a:r>
              <a:rPr lang="en-US" dirty="0"/>
              <a:t>He opened </a:t>
            </a:r>
            <a:r>
              <a:rPr lang="en-US" b="1" i="1" u="sng" dirty="0"/>
              <a:t>China </a:t>
            </a:r>
            <a:r>
              <a:rPr lang="en-US" dirty="0"/>
              <a:t>to trade by visiting the nation in 1972.</a:t>
            </a:r>
          </a:p>
          <a:p>
            <a:r>
              <a:rPr lang="en-US" dirty="0"/>
              <a:t>Although he promised that he had a secret plan to end the Vietnam War – </a:t>
            </a:r>
            <a:r>
              <a:rPr lang="en-US" b="1" i="1" u="sng" dirty="0"/>
              <a:t>“Vietnamization” </a:t>
            </a:r>
            <a:r>
              <a:rPr lang="en-US" dirty="0"/>
              <a:t>took over six years, and </a:t>
            </a:r>
            <a:r>
              <a:rPr lang="en-US" i="1" u="sng" dirty="0"/>
              <a:t>he still had not withdrawn American forces </a:t>
            </a:r>
            <a:r>
              <a:rPr lang="en-US" dirty="0"/>
              <a:t>when he left office.</a:t>
            </a:r>
          </a:p>
          <a:p>
            <a:r>
              <a:rPr lang="en-US" dirty="0"/>
              <a:t>He engaged in </a:t>
            </a:r>
            <a:r>
              <a:rPr lang="en-US" b="1" i="1" u="sng" dirty="0"/>
              <a:t>détente</a:t>
            </a:r>
            <a:r>
              <a:rPr lang="en-US" dirty="0"/>
              <a:t> with the USSR, and signed the </a:t>
            </a:r>
            <a:r>
              <a:rPr lang="en-US" b="1" u="sng" dirty="0"/>
              <a:t>SALT I</a:t>
            </a:r>
            <a:r>
              <a:rPr lang="en-US" dirty="0"/>
              <a:t> Treaty to begin arms control. Relations with the USSR and China improved dramatically while he was the President.</a:t>
            </a:r>
          </a:p>
          <a:p>
            <a:r>
              <a:rPr lang="en-US" dirty="0"/>
              <a:t>Nixon as forced to resign due to the </a:t>
            </a:r>
            <a:r>
              <a:rPr lang="en-US" b="1" i="1" u="sng" dirty="0"/>
              <a:t>Watergate Scandal</a:t>
            </a:r>
            <a:r>
              <a:rPr lang="en-US" dirty="0"/>
              <a:t>.  He had hired burglars to break into the Democrats offices at the Watergate Hotel in Washington, D.C. </a:t>
            </a:r>
          </a:p>
          <a:p>
            <a:pPr marL="114300" indent="0">
              <a:buNone/>
            </a:pPr>
            <a:endParaRPr lang="en-US" dirty="0"/>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35744" y="1106658"/>
            <a:ext cx="3285979" cy="4087758"/>
          </a:xfrm>
        </p:spPr>
      </p:pic>
      <p:sp>
        <p:nvSpPr>
          <p:cNvPr id="10" name="Rectangle: Rounded Corners 9"/>
          <p:cNvSpPr/>
          <p:nvPr/>
        </p:nvSpPr>
        <p:spPr>
          <a:xfrm>
            <a:off x="381000" y="4495800"/>
            <a:ext cx="3429000" cy="227076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b="1" u="sng" dirty="0"/>
              <a:t>President of the United States, 1969 – 1974</a:t>
            </a:r>
          </a:p>
          <a:p>
            <a:pPr algn="ctr"/>
            <a:endParaRPr lang="en-US" b="1" u="sng" dirty="0"/>
          </a:p>
          <a:p>
            <a:pPr marL="285750" indent="-285750">
              <a:buFont typeface="Arial" panose="020B0604020202020204" pitchFamily="34" charset="0"/>
              <a:buChar char="•"/>
            </a:pPr>
            <a:r>
              <a:rPr lang="en-US" dirty="0"/>
              <a:t>The Cold War Era</a:t>
            </a:r>
          </a:p>
          <a:p>
            <a:pPr marL="285750" indent="-285750">
              <a:buFont typeface="Arial" panose="020B0604020202020204" pitchFamily="34" charset="0"/>
              <a:buChar char="•"/>
            </a:pPr>
            <a:r>
              <a:rPr lang="en-US" dirty="0"/>
              <a:t>The Vietnam War Era</a:t>
            </a:r>
          </a:p>
          <a:p>
            <a:pPr marL="285750" indent="-285750">
              <a:buFont typeface="Arial" panose="020B0604020202020204" pitchFamily="34" charset="0"/>
              <a:buChar char="•"/>
            </a:pPr>
            <a:r>
              <a:rPr lang="en-US" dirty="0"/>
              <a:t>Watergate Scandal </a:t>
            </a:r>
          </a:p>
        </p:txBody>
      </p:sp>
    </p:spTree>
    <p:extLst>
      <p:ext uri="{BB962C8B-B14F-4D97-AF65-F5344CB8AC3E}">
        <p14:creationId xmlns:p14="http://schemas.microsoft.com/office/powerpoint/2010/main" val="30604507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077200" cy="853440"/>
          </a:xfrm>
        </p:spPr>
        <p:txBody>
          <a:bodyPr/>
          <a:lstStyle/>
          <a:p>
            <a:r>
              <a:rPr lang="en-US" dirty="0">
                <a:latin typeface="Berlin Sans FB Demi" panose="020E0802020502020306" pitchFamily="34" charset="0"/>
              </a:rPr>
              <a:t>Terms to Associate with Nixon</a:t>
            </a:r>
          </a:p>
        </p:txBody>
      </p:sp>
      <p:sp>
        <p:nvSpPr>
          <p:cNvPr id="4" name="Content Placeholder 3"/>
          <p:cNvSpPr>
            <a:spLocks noGrp="1"/>
          </p:cNvSpPr>
          <p:nvPr>
            <p:ph sz="half" idx="2"/>
          </p:nvPr>
        </p:nvSpPr>
        <p:spPr>
          <a:xfrm>
            <a:off x="3505200" y="1143000"/>
            <a:ext cx="4602480" cy="5502022"/>
          </a:xfrm>
        </p:spPr>
        <p:txBody>
          <a:bodyPr/>
          <a:lstStyle/>
          <a:p>
            <a:r>
              <a:rPr lang="en-US" b="1" i="1" u="sng" dirty="0">
                <a:effectLst>
                  <a:outerShdw blurRad="38100" dist="38100" dir="2700000" algn="tl">
                    <a:srgbClr val="000000">
                      <a:alpha val="43137"/>
                    </a:srgbClr>
                  </a:outerShdw>
                </a:effectLst>
              </a:rPr>
              <a:t>Watergate</a:t>
            </a:r>
            <a:r>
              <a:rPr lang="en-US" dirty="0"/>
              <a:t> – the scandal which brought down a President.  It’s only happened once in all American history, but Richard Nixon was forced to resign. </a:t>
            </a:r>
          </a:p>
          <a:p>
            <a:r>
              <a:rPr lang="en-US" b="1" i="1" u="sng" dirty="0">
                <a:effectLst>
                  <a:outerShdw blurRad="38100" dist="38100" dir="2700000" algn="tl">
                    <a:srgbClr val="000000">
                      <a:alpha val="43137"/>
                    </a:srgbClr>
                  </a:outerShdw>
                </a:effectLst>
              </a:rPr>
              <a:t>Détente</a:t>
            </a:r>
            <a:r>
              <a:rPr lang="en-US" dirty="0"/>
              <a:t> – an easing of tensions between the United States and the Soviet Union, which Nixon helped to bring on with his foreign policy choices.  </a:t>
            </a:r>
          </a:p>
          <a:p>
            <a:r>
              <a:rPr lang="en-US" b="1" i="1" u="sng" dirty="0">
                <a:effectLst>
                  <a:outerShdw blurRad="38100" dist="38100" dir="2700000" algn="tl">
                    <a:srgbClr val="000000">
                      <a:alpha val="43137"/>
                    </a:srgbClr>
                  </a:outerShdw>
                </a:effectLst>
              </a:rPr>
              <a:t>Hawks and Doves </a:t>
            </a:r>
            <a:r>
              <a:rPr lang="en-US" dirty="0"/>
              <a:t>– During the Vietnam War, there were enormous conflicts between those who supported the Vietnam War (Hawks) and those who despised it (Doves.) </a:t>
            </a:r>
          </a:p>
          <a:p>
            <a:r>
              <a:rPr lang="en-US" b="1" i="1" u="sng" dirty="0">
                <a:effectLst>
                  <a:outerShdw blurRad="38100" dist="38100" dir="2700000" algn="tl">
                    <a:srgbClr val="000000">
                      <a:alpha val="43137"/>
                    </a:srgbClr>
                  </a:outerShdw>
                </a:effectLst>
              </a:rPr>
              <a:t>Equal Rights Amendment (E.R.A.) </a:t>
            </a:r>
            <a:r>
              <a:rPr lang="en-US" dirty="0"/>
              <a:t>– proposed amendment which would have given women equality under the law; it was never ratified. </a:t>
            </a:r>
          </a:p>
        </p:txBody>
      </p:sp>
      <p:pic>
        <p:nvPicPr>
          <p:cNvPr id="7" name="Content Placeholder 6"/>
          <p:cNvPicPr>
            <a:picLocks noGrp="1" noChangeAspect="1"/>
          </p:cNvPicPr>
          <p:nvPr>
            <p:ph sz="half" idx="1"/>
          </p:nvPr>
        </p:nvPicPr>
        <p:blipFill>
          <a:blip r:embed="rId2"/>
          <a:stretch>
            <a:fillRect/>
          </a:stretch>
        </p:blipFill>
        <p:spPr>
          <a:xfrm>
            <a:off x="609600" y="1143000"/>
            <a:ext cx="2667000" cy="5502022"/>
          </a:xfrm>
          <a:prstGeom prst="rect">
            <a:avLst/>
          </a:prstGeom>
        </p:spPr>
      </p:pic>
    </p:spTree>
    <p:extLst>
      <p:ext uri="{BB962C8B-B14F-4D97-AF65-F5344CB8AC3E}">
        <p14:creationId xmlns:p14="http://schemas.microsoft.com/office/powerpoint/2010/main" val="27148442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5760"/>
            <a:ext cx="7758684" cy="777240"/>
          </a:xfrm>
        </p:spPr>
        <p:txBody>
          <a:bodyPr/>
          <a:lstStyle/>
          <a:p>
            <a:r>
              <a:rPr lang="en-US" b="1" dirty="0">
                <a:latin typeface="Berlin Sans FB Demi" panose="020E0802020502020306" pitchFamily="34" charset="0"/>
              </a:rPr>
              <a:t>President Gerald Ford</a:t>
            </a:r>
          </a:p>
        </p:txBody>
      </p:sp>
      <p:sp>
        <p:nvSpPr>
          <p:cNvPr id="4" name="Content Placeholder 3"/>
          <p:cNvSpPr>
            <a:spLocks noGrp="1"/>
          </p:cNvSpPr>
          <p:nvPr>
            <p:ph sz="half" idx="2"/>
          </p:nvPr>
        </p:nvSpPr>
        <p:spPr>
          <a:xfrm>
            <a:off x="4260362" y="1447800"/>
            <a:ext cx="4197838" cy="5410200"/>
          </a:xfrm>
        </p:spPr>
        <p:txBody>
          <a:bodyPr>
            <a:normAutofit/>
          </a:bodyPr>
          <a:lstStyle/>
          <a:p>
            <a:pPr marL="114300" indent="0">
              <a:buNone/>
            </a:pPr>
            <a:r>
              <a:rPr lang="en-US" b="1" i="1" u="sng" dirty="0">
                <a:effectLst>
                  <a:outerShdw blurRad="38100" dist="38100" dir="2700000" algn="tl">
                    <a:srgbClr val="000000">
                      <a:alpha val="43137"/>
                    </a:srgbClr>
                  </a:outerShdw>
                </a:effectLst>
              </a:rPr>
              <a:t>President Gerald Ford </a:t>
            </a:r>
            <a:r>
              <a:rPr lang="en-US" dirty="0"/>
              <a:t>is the accidental President if there ever was one.  He was not elected.</a:t>
            </a:r>
          </a:p>
          <a:p>
            <a:r>
              <a:rPr lang="en-US" dirty="0"/>
              <a:t>Ford became President after both Vice President Spiro Agnew and President Richard Nixon resigned.</a:t>
            </a:r>
          </a:p>
          <a:p>
            <a:r>
              <a:rPr lang="en-US" dirty="0"/>
              <a:t>Ford </a:t>
            </a:r>
            <a:r>
              <a:rPr lang="en-US" b="1" i="1" u="sng" dirty="0"/>
              <a:t>pardoned Richard Nixon </a:t>
            </a:r>
            <a:r>
              <a:rPr lang="en-US" dirty="0"/>
              <a:t>for the crimes he committed during the Watergate Scandal. </a:t>
            </a:r>
          </a:p>
          <a:p>
            <a:r>
              <a:rPr lang="en-US" dirty="0"/>
              <a:t>The United States finally completed its </a:t>
            </a:r>
            <a:r>
              <a:rPr lang="en-US" b="1" i="1" u="sng" dirty="0"/>
              <a:t>withdrawal from Vietnam </a:t>
            </a:r>
            <a:r>
              <a:rPr lang="en-US" dirty="0"/>
              <a:t>during Ford’s time in office.</a:t>
            </a:r>
          </a:p>
          <a:p>
            <a:r>
              <a:rPr lang="en-US" dirty="0"/>
              <a:t>He ran for office in 1976, the nation’s bicentennial year, but lost.</a:t>
            </a: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1662" y="1447800"/>
            <a:ext cx="3658700" cy="4343400"/>
          </a:xfrm>
        </p:spPr>
      </p:pic>
      <p:sp>
        <p:nvSpPr>
          <p:cNvPr id="8" name="Rectangle: Rounded Corners 7"/>
          <p:cNvSpPr/>
          <p:nvPr/>
        </p:nvSpPr>
        <p:spPr>
          <a:xfrm>
            <a:off x="445477" y="4797082"/>
            <a:ext cx="4038600" cy="1603717"/>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u="sng" dirty="0"/>
              <a:t>President of the United States, 1974 – 1977</a:t>
            </a:r>
          </a:p>
          <a:p>
            <a:pPr algn="ctr"/>
            <a:endParaRPr lang="en-US" dirty="0"/>
          </a:p>
          <a:p>
            <a:pPr marL="285750" indent="-285750">
              <a:buFont typeface="Arial" panose="020B0604020202020204" pitchFamily="34" charset="0"/>
              <a:buChar char="•"/>
            </a:pPr>
            <a:r>
              <a:rPr lang="en-US" dirty="0"/>
              <a:t>Never Elected POTUS</a:t>
            </a:r>
          </a:p>
        </p:txBody>
      </p:sp>
    </p:spTree>
    <p:extLst>
      <p:ext uri="{BB962C8B-B14F-4D97-AF65-F5344CB8AC3E}">
        <p14:creationId xmlns:p14="http://schemas.microsoft.com/office/powerpoint/2010/main" val="25463007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269480" cy="853440"/>
          </a:xfrm>
        </p:spPr>
        <p:txBody>
          <a:bodyPr/>
          <a:lstStyle/>
          <a:p>
            <a:r>
              <a:rPr lang="en-US" b="1" dirty="0">
                <a:latin typeface="Berlin Sans FB Demi" panose="020E0802020502020306" pitchFamily="34" charset="0"/>
              </a:rPr>
              <a:t>President Jimmy Carter</a:t>
            </a:r>
          </a:p>
        </p:txBody>
      </p:sp>
      <p:sp>
        <p:nvSpPr>
          <p:cNvPr id="4" name="Content Placeholder 3"/>
          <p:cNvSpPr>
            <a:spLocks noGrp="1"/>
          </p:cNvSpPr>
          <p:nvPr>
            <p:ph sz="half" idx="2"/>
          </p:nvPr>
        </p:nvSpPr>
        <p:spPr>
          <a:xfrm>
            <a:off x="3657600" y="1112518"/>
            <a:ext cx="4495800" cy="5516881"/>
          </a:xfrm>
        </p:spPr>
        <p:txBody>
          <a:bodyPr>
            <a:normAutofit/>
          </a:bodyPr>
          <a:lstStyle/>
          <a:p>
            <a:pPr marL="114300" indent="0">
              <a:buNone/>
            </a:pPr>
            <a:r>
              <a:rPr lang="en-US" b="1" i="1" u="sng" dirty="0">
                <a:effectLst>
                  <a:outerShdw blurRad="38100" dist="38100" dir="2700000" algn="tl">
                    <a:srgbClr val="000000">
                      <a:alpha val="43137"/>
                    </a:srgbClr>
                  </a:outerShdw>
                </a:effectLst>
              </a:rPr>
              <a:t>President James “Jimmy” Carter </a:t>
            </a:r>
            <a:r>
              <a:rPr lang="en-US" dirty="0"/>
              <a:t>was a “one-termer.”  While he was President – </a:t>
            </a:r>
          </a:p>
          <a:p>
            <a:r>
              <a:rPr lang="en-US" dirty="0"/>
              <a:t>The </a:t>
            </a:r>
            <a:r>
              <a:rPr lang="en-US" b="1" i="1" u="sng" dirty="0"/>
              <a:t>Iran Hostage Crisis </a:t>
            </a:r>
            <a:r>
              <a:rPr lang="en-US" dirty="0"/>
              <a:t>took place. </a:t>
            </a:r>
          </a:p>
          <a:p>
            <a:r>
              <a:rPr lang="en-US" dirty="0"/>
              <a:t>Americans suffered through an </a:t>
            </a:r>
            <a:r>
              <a:rPr lang="en-US" b="1" i="1" u="sng" dirty="0"/>
              <a:t>Energy Crisis</a:t>
            </a:r>
            <a:r>
              <a:rPr lang="en-US" dirty="0"/>
              <a:t>. </a:t>
            </a:r>
          </a:p>
          <a:p>
            <a:r>
              <a:rPr lang="en-US" dirty="0"/>
              <a:t>The United States fell into </a:t>
            </a:r>
            <a:r>
              <a:rPr lang="en-US" b="1" i="1" u="sng" dirty="0">
                <a:effectLst>
                  <a:outerShdw blurRad="38100" dist="38100" dir="2700000" algn="tl">
                    <a:srgbClr val="000000">
                      <a:alpha val="43137"/>
                    </a:srgbClr>
                  </a:outerShdw>
                </a:effectLst>
              </a:rPr>
              <a:t>recession</a:t>
            </a:r>
            <a:r>
              <a:rPr lang="en-US" dirty="0"/>
              <a:t>. </a:t>
            </a:r>
          </a:p>
          <a:p>
            <a:r>
              <a:rPr lang="en-US" dirty="0"/>
              <a:t>The policies of </a:t>
            </a:r>
            <a:r>
              <a:rPr lang="en-US" b="1" i="1" u="sng" dirty="0"/>
              <a:t>détente </a:t>
            </a:r>
            <a:r>
              <a:rPr lang="en-US" dirty="0"/>
              <a:t>continued with the USSR and the </a:t>
            </a:r>
            <a:r>
              <a:rPr lang="en-US" b="1" i="1" u="sng" dirty="0"/>
              <a:t>SALT II Treaty </a:t>
            </a:r>
            <a:r>
              <a:rPr lang="en-US" dirty="0"/>
              <a:t>was signed with the Soviets. </a:t>
            </a:r>
          </a:p>
          <a:p>
            <a:r>
              <a:rPr lang="en-US" dirty="0"/>
              <a:t>The USA </a:t>
            </a:r>
            <a:r>
              <a:rPr lang="en-US" b="1" i="1" u="sng" dirty="0"/>
              <a:t>boycotted the Olympics</a:t>
            </a:r>
            <a:r>
              <a:rPr lang="en-US" dirty="0"/>
              <a:t> in Moscow in 1980 to protest the fact that the Soviet Union (USSR) had invaded Afghanistan.</a:t>
            </a:r>
          </a:p>
          <a:p>
            <a:pPr marL="114300" indent="0">
              <a:buNone/>
            </a:pP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73611" y="1112519"/>
            <a:ext cx="3036091" cy="5013960"/>
          </a:xfrm>
        </p:spPr>
      </p:pic>
    </p:spTree>
    <p:extLst>
      <p:ext uri="{BB962C8B-B14F-4D97-AF65-F5344CB8AC3E}">
        <p14:creationId xmlns:p14="http://schemas.microsoft.com/office/powerpoint/2010/main" val="34799696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7269480" cy="777240"/>
          </a:xfrm>
        </p:spPr>
        <p:txBody>
          <a:bodyPr/>
          <a:lstStyle/>
          <a:p>
            <a:r>
              <a:rPr lang="en-US" b="1" dirty="0">
                <a:latin typeface="Berlin Sans FB Demi" panose="020E0802020502020306" pitchFamily="34" charset="0"/>
              </a:rPr>
              <a:t>President Ronald Reagan</a:t>
            </a:r>
          </a:p>
        </p:txBody>
      </p:sp>
      <p:sp>
        <p:nvSpPr>
          <p:cNvPr id="4" name="Content Placeholder 3"/>
          <p:cNvSpPr>
            <a:spLocks noGrp="1"/>
          </p:cNvSpPr>
          <p:nvPr>
            <p:ph sz="half" idx="2"/>
          </p:nvPr>
        </p:nvSpPr>
        <p:spPr>
          <a:xfrm>
            <a:off x="3802806" y="1158240"/>
            <a:ext cx="4502994" cy="5394959"/>
          </a:xfrm>
        </p:spPr>
        <p:txBody>
          <a:bodyPr>
            <a:normAutofit fontScale="92500" lnSpcReduction="10000"/>
          </a:bodyPr>
          <a:lstStyle/>
          <a:p>
            <a:r>
              <a:rPr lang="en-US" dirty="0"/>
              <a:t>While </a:t>
            </a:r>
            <a:r>
              <a:rPr lang="en-US" b="1" i="1" u="sng" dirty="0">
                <a:effectLst>
                  <a:outerShdw blurRad="38100" dist="38100" dir="2700000" algn="tl">
                    <a:srgbClr val="000000">
                      <a:alpha val="43137"/>
                    </a:srgbClr>
                  </a:outerShdw>
                </a:effectLst>
              </a:rPr>
              <a:t>Ronald Reagan </a:t>
            </a:r>
            <a:r>
              <a:rPr lang="en-US" dirty="0"/>
              <a:t>was the President the Cold War began to come to its conclusion.</a:t>
            </a:r>
          </a:p>
          <a:p>
            <a:r>
              <a:rPr lang="en-US" dirty="0"/>
              <a:t>Reagan called the </a:t>
            </a:r>
            <a:r>
              <a:rPr lang="en-US" b="1" i="1" u="sng" dirty="0"/>
              <a:t>Soviet Union an “Evil Empire,”</a:t>
            </a:r>
            <a:r>
              <a:rPr lang="en-US" dirty="0"/>
              <a:t> and then negotiated to reduce the dangers of nuclear weapons with Michael Gorbachev. </a:t>
            </a:r>
          </a:p>
          <a:p>
            <a:r>
              <a:rPr lang="en-US" dirty="0"/>
              <a:t>He </a:t>
            </a:r>
            <a:r>
              <a:rPr lang="en-US" b="1" i="1" u="sng" dirty="0"/>
              <a:t>increased military spending</a:t>
            </a:r>
            <a:r>
              <a:rPr lang="en-US" dirty="0"/>
              <a:t>, constantly putting pressure on the USSR to keep up. </a:t>
            </a:r>
          </a:p>
          <a:p>
            <a:r>
              <a:rPr lang="en-US" b="1" i="1" u="sng" dirty="0"/>
              <a:t>“Reaganomics” </a:t>
            </a:r>
            <a:r>
              <a:rPr lang="en-US" dirty="0"/>
              <a:t>called for </a:t>
            </a:r>
            <a:r>
              <a:rPr lang="en-US" i="1" u="sng" dirty="0"/>
              <a:t>cutting taxes on the rich to increase business prosperity</a:t>
            </a:r>
            <a:r>
              <a:rPr lang="en-US" dirty="0"/>
              <a:t>.  (Even his Vice President, George H.W. Bush called this “Voodoo Economics.”) </a:t>
            </a:r>
          </a:p>
          <a:p>
            <a:r>
              <a:rPr lang="en-US" b="1" i="1" u="sng" dirty="0"/>
              <a:t>“Government is not the solution to the nation’s problems.  Government is the problem!”  </a:t>
            </a:r>
            <a:r>
              <a:rPr lang="en-US" dirty="0"/>
              <a:t>  - President Ronald Reagan</a:t>
            </a:r>
            <a:endParaRPr lang="en-US" b="1" i="1" u="sng"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164102"/>
            <a:ext cx="3117006" cy="5084298"/>
          </a:xfrm>
        </p:spPr>
      </p:pic>
      <p:sp>
        <p:nvSpPr>
          <p:cNvPr id="8" name="Rectangle: Rounded Corners 7"/>
          <p:cNvSpPr/>
          <p:nvPr/>
        </p:nvSpPr>
        <p:spPr>
          <a:xfrm>
            <a:off x="507609" y="4929553"/>
            <a:ext cx="3193206" cy="1600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b="1" u="sng" dirty="0"/>
              <a:t>President of the United States, 1981 – 1989</a:t>
            </a:r>
          </a:p>
          <a:p>
            <a:pPr algn="ctr"/>
            <a:endParaRPr lang="en-US" dirty="0"/>
          </a:p>
          <a:p>
            <a:pPr marL="285750" indent="-285750">
              <a:buFont typeface="Arial" panose="020B0604020202020204" pitchFamily="34" charset="0"/>
              <a:buChar char="•"/>
            </a:pPr>
            <a:r>
              <a:rPr lang="en-US" dirty="0"/>
              <a:t>The Cold War Ends</a:t>
            </a:r>
          </a:p>
          <a:p>
            <a:endParaRPr lang="en-US" dirty="0"/>
          </a:p>
        </p:txBody>
      </p:sp>
    </p:spTree>
    <p:extLst>
      <p:ext uri="{BB962C8B-B14F-4D97-AF65-F5344CB8AC3E}">
        <p14:creationId xmlns:p14="http://schemas.microsoft.com/office/powerpoint/2010/main" val="3179124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65760"/>
            <a:ext cx="8458200" cy="777240"/>
          </a:xfrm>
        </p:spPr>
        <p:txBody>
          <a:bodyPr/>
          <a:lstStyle/>
          <a:p>
            <a:r>
              <a:rPr lang="en-US" dirty="0">
                <a:latin typeface="Berlin Sans FB Demi" panose="020E0802020502020306" pitchFamily="34" charset="0"/>
              </a:rPr>
              <a:t>Terms to Associate with Reagan</a:t>
            </a: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33400" y="1399735"/>
            <a:ext cx="3481070" cy="4351337"/>
          </a:xfrm>
        </p:spPr>
      </p:pic>
      <p:sp>
        <p:nvSpPr>
          <p:cNvPr id="4" name="Content Placeholder 3"/>
          <p:cNvSpPr>
            <a:spLocks noGrp="1"/>
          </p:cNvSpPr>
          <p:nvPr>
            <p:ph sz="half" idx="2"/>
          </p:nvPr>
        </p:nvSpPr>
        <p:spPr>
          <a:xfrm>
            <a:off x="4038600" y="1399736"/>
            <a:ext cx="4114800" cy="4772464"/>
          </a:xfrm>
        </p:spPr>
        <p:txBody>
          <a:bodyPr>
            <a:normAutofit fontScale="92500" lnSpcReduction="10000"/>
          </a:bodyPr>
          <a:lstStyle/>
          <a:p>
            <a:r>
              <a:rPr lang="en-US" b="1" i="1" u="sng" dirty="0">
                <a:effectLst>
                  <a:outerShdw blurRad="38100" dist="38100" dir="2700000" algn="tl">
                    <a:srgbClr val="000000">
                      <a:alpha val="43137"/>
                    </a:srgbClr>
                  </a:outerShdw>
                </a:effectLst>
              </a:rPr>
              <a:t>Conservatism</a:t>
            </a:r>
            <a:r>
              <a:rPr lang="en-US" dirty="0"/>
              <a:t> – Reagan redefined the nature of “conservatism” in American politics, urging people shrink the size of government and lower dependency on government agencies.  (And then increased the size of government and dramatically ramped up spending.)</a:t>
            </a:r>
          </a:p>
          <a:p>
            <a:r>
              <a:rPr lang="en-US" b="1" i="1" u="sng" dirty="0">
                <a:effectLst>
                  <a:outerShdw blurRad="38100" dist="38100" dir="2700000" algn="tl">
                    <a:srgbClr val="000000">
                      <a:alpha val="43137"/>
                    </a:srgbClr>
                  </a:outerShdw>
                </a:effectLst>
              </a:rPr>
              <a:t>The Iran-Contra Scandal- </a:t>
            </a:r>
            <a:r>
              <a:rPr lang="en-US" dirty="0"/>
              <a:t>Weapons were sold to Iran to fund a war against communism in Nicaragua.</a:t>
            </a:r>
          </a:p>
          <a:p>
            <a:r>
              <a:rPr lang="en-US" b="1" i="1" u="sng" dirty="0">
                <a:effectLst>
                  <a:outerShdw blurRad="38100" dist="38100" dir="2700000" algn="tl">
                    <a:srgbClr val="000000">
                      <a:alpha val="43137"/>
                    </a:srgbClr>
                  </a:outerShdw>
                </a:effectLst>
              </a:rPr>
              <a:t>Summit Meetings with Mikhail Gorbachev help to end the Cold War</a:t>
            </a:r>
            <a:r>
              <a:rPr lang="en-US" dirty="0"/>
              <a:t>. </a:t>
            </a:r>
          </a:p>
          <a:p>
            <a:r>
              <a:rPr lang="en-US" b="1" i="1" u="sng" dirty="0">
                <a:effectLst>
                  <a:outerShdw blurRad="38100" dist="38100" dir="2700000" algn="tl">
                    <a:srgbClr val="000000">
                      <a:alpha val="43137"/>
                    </a:srgbClr>
                  </a:outerShdw>
                </a:effectLst>
              </a:rPr>
              <a:t>The PATCO Strike </a:t>
            </a:r>
            <a:r>
              <a:rPr lang="en-US" dirty="0"/>
              <a:t>– Reagan fired any air traffic controller who walked out on strike, busting up the union.</a:t>
            </a:r>
          </a:p>
        </p:txBody>
      </p:sp>
    </p:spTree>
    <p:extLst>
      <p:ext uri="{BB962C8B-B14F-4D97-AF65-F5344CB8AC3E}">
        <p14:creationId xmlns:p14="http://schemas.microsoft.com/office/powerpoint/2010/main" val="763338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834" y="304800"/>
            <a:ext cx="7269480" cy="777240"/>
          </a:xfrm>
        </p:spPr>
        <p:txBody>
          <a:bodyPr/>
          <a:lstStyle/>
          <a:p>
            <a:r>
              <a:rPr lang="en-US" b="1" dirty="0">
                <a:latin typeface="Berlin Sans FB Demi" panose="020E0802020502020306" pitchFamily="34" charset="0"/>
              </a:rPr>
              <a:t>President George H.W. Bush </a:t>
            </a:r>
          </a:p>
        </p:txBody>
      </p:sp>
      <p:sp>
        <p:nvSpPr>
          <p:cNvPr id="4" name="Content Placeholder 3"/>
          <p:cNvSpPr>
            <a:spLocks noGrp="1"/>
          </p:cNvSpPr>
          <p:nvPr>
            <p:ph sz="half" idx="2"/>
          </p:nvPr>
        </p:nvSpPr>
        <p:spPr>
          <a:xfrm>
            <a:off x="4800600" y="1295400"/>
            <a:ext cx="3429000" cy="5333999"/>
          </a:xfrm>
        </p:spPr>
        <p:txBody>
          <a:bodyPr>
            <a:normAutofit/>
          </a:bodyPr>
          <a:lstStyle/>
          <a:p>
            <a:pPr marL="114300" indent="0">
              <a:buNone/>
            </a:pPr>
            <a:r>
              <a:rPr lang="en-US" dirty="0"/>
              <a:t>This was the first </a:t>
            </a:r>
            <a:r>
              <a:rPr lang="en-US" b="1" i="1" u="sng" dirty="0">
                <a:effectLst>
                  <a:outerShdw blurRad="38100" dist="38100" dir="2700000" algn="tl">
                    <a:srgbClr val="000000">
                      <a:alpha val="43137"/>
                    </a:srgbClr>
                  </a:outerShdw>
                </a:effectLst>
              </a:rPr>
              <a:t>George Bush</a:t>
            </a:r>
            <a:r>
              <a:rPr lang="en-US" dirty="0"/>
              <a:t>, and, although he only served one term, most would say, the better Bush. </a:t>
            </a:r>
          </a:p>
          <a:p>
            <a:r>
              <a:rPr lang="en-US" dirty="0"/>
              <a:t>The </a:t>
            </a:r>
            <a:r>
              <a:rPr lang="en-US" b="1" i="1" u="sng" dirty="0"/>
              <a:t>Cold War came to an end </a:t>
            </a:r>
            <a:r>
              <a:rPr lang="en-US" dirty="0"/>
              <a:t>when the </a:t>
            </a:r>
            <a:r>
              <a:rPr lang="en-US" b="1" i="1" u="sng" dirty="0"/>
              <a:t>Soviet Union </a:t>
            </a:r>
            <a:r>
              <a:rPr lang="en-US" dirty="0"/>
              <a:t>collapsed. </a:t>
            </a:r>
          </a:p>
          <a:p>
            <a:r>
              <a:rPr lang="en-US" dirty="0"/>
              <a:t>The </a:t>
            </a:r>
            <a:r>
              <a:rPr lang="en-US" b="1" i="1" u="sng" dirty="0"/>
              <a:t>Berlin Wall </a:t>
            </a:r>
            <a:r>
              <a:rPr lang="en-US" dirty="0"/>
              <a:t>was </a:t>
            </a:r>
            <a:r>
              <a:rPr lang="en-US" b="1" i="1" u="sng" dirty="0"/>
              <a:t>torn down</a:t>
            </a:r>
            <a:r>
              <a:rPr lang="en-US" dirty="0"/>
              <a:t>, and </a:t>
            </a:r>
            <a:r>
              <a:rPr lang="en-US" b="1" i="1" u="sng" dirty="0"/>
              <a:t>Germany reunified</a:t>
            </a:r>
            <a:r>
              <a:rPr lang="en-US" dirty="0"/>
              <a:t>. </a:t>
            </a:r>
          </a:p>
          <a:p>
            <a:r>
              <a:rPr lang="en-US" dirty="0"/>
              <a:t>The United States conducted the </a:t>
            </a:r>
            <a:r>
              <a:rPr lang="en-US" b="1" i="1" u="sng" dirty="0"/>
              <a:t>Persian Gulf War </a:t>
            </a:r>
            <a:r>
              <a:rPr lang="en-US" dirty="0"/>
              <a:t>in order to liberate the republic of Kuwait and stop Saddam Hussein’s aggression.</a:t>
            </a: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295400"/>
            <a:ext cx="4262034" cy="5029200"/>
          </a:xfrm>
        </p:spPr>
      </p:pic>
    </p:spTree>
    <p:extLst>
      <p:ext uri="{BB962C8B-B14F-4D97-AF65-F5344CB8AC3E}">
        <p14:creationId xmlns:p14="http://schemas.microsoft.com/office/powerpoint/2010/main" val="19194979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36872" cy="1039427"/>
          </a:xfrm>
        </p:spPr>
        <p:txBody>
          <a:bodyPr>
            <a:normAutofit/>
          </a:bodyPr>
          <a:lstStyle/>
          <a:p>
            <a:r>
              <a:rPr lang="en-US" b="1" dirty="0">
                <a:latin typeface="Berlin Sans FB Demi" panose="020E0802020502020306" pitchFamily="34" charset="0"/>
              </a:rPr>
              <a:t>President William Jefferson Clinton</a:t>
            </a:r>
          </a:p>
        </p:txBody>
      </p:sp>
      <p:sp>
        <p:nvSpPr>
          <p:cNvPr id="4" name="Content Placeholder 3"/>
          <p:cNvSpPr>
            <a:spLocks noGrp="1"/>
          </p:cNvSpPr>
          <p:nvPr>
            <p:ph sz="half" idx="2"/>
          </p:nvPr>
        </p:nvSpPr>
        <p:spPr>
          <a:xfrm>
            <a:off x="3749220" y="1524000"/>
            <a:ext cx="4404180" cy="5181600"/>
          </a:xfrm>
        </p:spPr>
        <p:txBody>
          <a:bodyPr>
            <a:normAutofit lnSpcReduction="10000"/>
          </a:bodyPr>
          <a:lstStyle/>
          <a:p>
            <a:pPr marL="114300" indent="0">
              <a:buNone/>
            </a:pPr>
            <a:r>
              <a:rPr lang="en-US" dirty="0"/>
              <a:t>As the President of the United States, </a:t>
            </a:r>
            <a:r>
              <a:rPr lang="en-US" b="1" i="1" dirty="0">
                <a:effectLst>
                  <a:outerShdw blurRad="38100" dist="38100" dir="2700000" algn="tl">
                    <a:srgbClr val="000000">
                      <a:alpha val="43137"/>
                    </a:srgbClr>
                  </a:outerShdw>
                </a:effectLst>
              </a:rPr>
              <a:t>Bill Clinton </a:t>
            </a:r>
            <a:r>
              <a:rPr lang="en-US" dirty="0"/>
              <a:t>was responsible for - </a:t>
            </a:r>
          </a:p>
          <a:p>
            <a:r>
              <a:rPr lang="en-US" dirty="0"/>
              <a:t>Approving  NAFTA – the </a:t>
            </a:r>
            <a:r>
              <a:rPr lang="en-US" b="1" i="1" u="sng" dirty="0"/>
              <a:t>North American Free Trade Agreement</a:t>
            </a:r>
            <a:r>
              <a:rPr lang="en-US" dirty="0"/>
              <a:t>. </a:t>
            </a:r>
          </a:p>
          <a:p>
            <a:r>
              <a:rPr lang="en-US" dirty="0"/>
              <a:t>He was the President who </a:t>
            </a:r>
            <a:r>
              <a:rPr lang="en-US" b="1" i="1" u="sng" dirty="0"/>
              <a:t>recognized Vietnam </a:t>
            </a:r>
            <a:r>
              <a:rPr lang="en-US" dirty="0"/>
              <a:t>for the first time since the war ended.  Relations improved.</a:t>
            </a:r>
          </a:p>
          <a:p>
            <a:r>
              <a:rPr lang="en-US" dirty="0"/>
              <a:t>He also </a:t>
            </a:r>
            <a:r>
              <a:rPr lang="en-US" b="1" i="1" u="sng" dirty="0"/>
              <a:t>recognized</a:t>
            </a:r>
            <a:r>
              <a:rPr lang="en-US" dirty="0"/>
              <a:t> the government of </a:t>
            </a:r>
            <a:r>
              <a:rPr lang="en-US" b="1" i="1" u="sng" dirty="0"/>
              <a:t>Nelson Mandela’s in South Africa</a:t>
            </a:r>
            <a:r>
              <a:rPr lang="en-US" dirty="0"/>
              <a:t>, the first government there after apartheid (all white rule) had come to an end.</a:t>
            </a:r>
          </a:p>
          <a:p>
            <a:r>
              <a:rPr lang="en-US" dirty="0"/>
              <a:t>While President, he organized a </a:t>
            </a:r>
            <a:r>
              <a:rPr lang="en-US" b="1" i="1" u="sng" dirty="0"/>
              <a:t>NATO air attack </a:t>
            </a:r>
            <a:r>
              <a:rPr lang="en-US" dirty="0"/>
              <a:t>on regions of the former </a:t>
            </a:r>
            <a:r>
              <a:rPr lang="en-US" b="1" i="1" u="sng" dirty="0"/>
              <a:t>Yugoslavia</a:t>
            </a:r>
            <a:r>
              <a:rPr lang="en-US" dirty="0"/>
              <a:t> to end the “ethnic cleansing” and genocide which was taking place there.</a:t>
            </a:r>
          </a:p>
          <a:p>
            <a:pPr marL="114300" indent="0">
              <a:buNone/>
            </a:pPr>
            <a:endParaRPr lang="en-US" dirty="0"/>
          </a:p>
          <a:p>
            <a:pPr marL="114300" indent="0">
              <a:buNone/>
            </a:pP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88852" y="1524000"/>
            <a:ext cx="3260368" cy="4351338"/>
          </a:xfrm>
        </p:spPr>
      </p:pic>
      <p:sp>
        <p:nvSpPr>
          <p:cNvPr id="8" name="Rectangle: Rounded Corners 7"/>
          <p:cNvSpPr/>
          <p:nvPr/>
        </p:nvSpPr>
        <p:spPr>
          <a:xfrm>
            <a:off x="304800" y="5334000"/>
            <a:ext cx="3581400" cy="1371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u="sng" dirty="0"/>
              <a:t>President of the United States, 1993 – 2001 </a:t>
            </a:r>
          </a:p>
          <a:p>
            <a:pPr algn="ctr"/>
            <a:endParaRPr lang="en-US" b="1" u="sng" dirty="0"/>
          </a:p>
          <a:p>
            <a:pPr algn="ctr"/>
            <a:endParaRPr lang="en-US" b="1" u="sng" dirty="0"/>
          </a:p>
          <a:p>
            <a:pPr algn="ctr"/>
            <a:endParaRPr lang="en-US" dirty="0"/>
          </a:p>
        </p:txBody>
      </p:sp>
    </p:spTree>
    <p:extLst>
      <p:ext uri="{BB962C8B-B14F-4D97-AF65-F5344CB8AC3E}">
        <p14:creationId xmlns:p14="http://schemas.microsoft.com/office/powerpoint/2010/main" val="3236903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 y="176028"/>
            <a:ext cx="8275320" cy="704375"/>
          </a:xfrm>
        </p:spPr>
        <p:txBody>
          <a:bodyPr>
            <a:normAutofit/>
          </a:bodyPr>
          <a:lstStyle/>
          <a:p>
            <a:r>
              <a:rPr lang="en-US" b="1" dirty="0">
                <a:latin typeface="Berlin Sans FB Demi" panose="020E0802020502020306" pitchFamily="34" charset="0"/>
              </a:rPr>
              <a:t>President Franklin Delano Roosevelt</a:t>
            </a: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960620" y="1143000"/>
            <a:ext cx="3367932" cy="3038622"/>
          </a:xfrm>
        </p:spPr>
      </p:pic>
      <p:sp>
        <p:nvSpPr>
          <p:cNvPr id="4" name="Content Placeholder 3"/>
          <p:cNvSpPr>
            <a:spLocks noGrp="1"/>
          </p:cNvSpPr>
          <p:nvPr>
            <p:ph sz="half" idx="2"/>
          </p:nvPr>
        </p:nvSpPr>
        <p:spPr>
          <a:xfrm>
            <a:off x="160020" y="1143000"/>
            <a:ext cx="4800600" cy="5486400"/>
          </a:xfrm>
        </p:spPr>
        <p:txBody>
          <a:bodyPr>
            <a:normAutofit lnSpcReduction="10000"/>
          </a:bodyPr>
          <a:lstStyle/>
          <a:p>
            <a:pPr marL="114300" indent="0">
              <a:buNone/>
            </a:pPr>
            <a:r>
              <a:rPr lang="en-US" b="1" i="1" u="sng" dirty="0">
                <a:effectLst>
                  <a:outerShdw blurRad="38100" dist="38100" dir="2700000" algn="tl">
                    <a:srgbClr val="000000">
                      <a:alpha val="43137"/>
                    </a:srgbClr>
                  </a:outerShdw>
                </a:effectLst>
              </a:rPr>
              <a:t>Franklin Delano Roosevelt</a:t>
            </a:r>
            <a:r>
              <a:rPr lang="en-US" dirty="0"/>
              <a:t> was the President of the United States during two enormous crossroads in American History: </a:t>
            </a:r>
            <a:r>
              <a:rPr lang="en-US" b="1" i="1" u="sng" dirty="0"/>
              <a:t>The Great Depression </a:t>
            </a:r>
            <a:r>
              <a:rPr lang="en-US" dirty="0"/>
              <a:t>and </a:t>
            </a:r>
            <a:r>
              <a:rPr lang="en-US" b="1" i="1" u="sng" dirty="0"/>
              <a:t>World War II</a:t>
            </a:r>
            <a:r>
              <a:rPr lang="en-US" dirty="0"/>
              <a:t>.  While he was the President: </a:t>
            </a:r>
          </a:p>
          <a:p>
            <a:r>
              <a:rPr lang="en-US" b="1" i="1" u="sng" dirty="0"/>
              <a:t>The New Deal </a:t>
            </a:r>
            <a:r>
              <a:rPr lang="en-US" dirty="0"/>
              <a:t>programs were passed in order to combat the Great Depression. </a:t>
            </a:r>
          </a:p>
          <a:p>
            <a:r>
              <a:rPr lang="en-US" dirty="0"/>
              <a:t>The </a:t>
            </a:r>
            <a:r>
              <a:rPr lang="en-US" b="1" i="1" u="sng" dirty="0"/>
              <a:t>Lend-Lease Act </a:t>
            </a:r>
            <a:r>
              <a:rPr lang="en-US" dirty="0"/>
              <a:t>was passed, the </a:t>
            </a:r>
            <a:r>
              <a:rPr lang="en-US" b="1" i="1" u="sng" dirty="0"/>
              <a:t>Atlantic Charter </a:t>
            </a:r>
            <a:r>
              <a:rPr lang="en-US" dirty="0"/>
              <a:t>was signed, and the US moved closer to participation in World War II.</a:t>
            </a:r>
          </a:p>
          <a:p>
            <a:r>
              <a:rPr lang="en-US" b="1" i="1" u="sng" dirty="0"/>
              <a:t>Pearl Harbor </a:t>
            </a:r>
            <a:r>
              <a:rPr lang="en-US" dirty="0"/>
              <a:t>was bombed on a “date that will live in infamy,” December 7</a:t>
            </a:r>
            <a:r>
              <a:rPr lang="en-US" baseline="30000" dirty="0"/>
              <a:t>th</a:t>
            </a:r>
            <a:r>
              <a:rPr lang="en-US" dirty="0"/>
              <a:t>, 1941, and the US entered World War II against the Axis Powers.</a:t>
            </a:r>
          </a:p>
          <a:p>
            <a:r>
              <a:rPr lang="en-US" b="1" i="1" u="sng" dirty="0"/>
              <a:t>D-Day</a:t>
            </a:r>
            <a:r>
              <a:rPr lang="en-US" dirty="0"/>
              <a:t> took place, on June 6</a:t>
            </a:r>
            <a:r>
              <a:rPr lang="en-US" baseline="30000" dirty="0"/>
              <a:t>th</a:t>
            </a:r>
            <a:r>
              <a:rPr lang="en-US" dirty="0"/>
              <a:t>, 1944, and American soldiers liberated Europe. </a:t>
            </a:r>
          </a:p>
          <a:p>
            <a:endParaRPr lang="en-US" dirty="0"/>
          </a:p>
        </p:txBody>
      </p:sp>
      <p:sp>
        <p:nvSpPr>
          <p:cNvPr id="3" name="Rectangle: Rounded Corners 2"/>
          <p:cNvSpPr/>
          <p:nvPr/>
        </p:nvSpPr>
        <p:spPr>
          <a:xfrm>
            <a:off x="4960620" y="4144108"/>
            <a:ext cx="3367932" cy="15240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a:t>President of the United </a:t>
            </a:r>
            <a:r>
              <a:rPr lang="en-US" b="1" u="sng" dirty="0"/>
              <a:t>States, 1933 – 1945</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Great Depression </a:t>
            </a:r>
          </a:p>
          <a:p>
            <a:pPr marL="285750" indent="-285750">
              <a:buFont typeface="Arial" panose="020B0604020202020204" pitchFamily="34" charset="0"/>
              <a:buChar char="•"/>
            </a:pPr>
            <a:r>
              <a:rPr lang="en-US" dirty="0"/>
              <a:t>World War II</a:t>
            </a:r>
          </a:p>
        </p:txBody>
      </p:sp>
    </p:spTree>
    <p:extLst>
      <p:ext uri="{BB962C8B-B14F-4D97-AF65-F5344CB8AC3E}">
        <p14:creationId xmlns:p14="http://schemas.microsoft.com/office/powerpoint/2010/main" val="8067390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269480" cy="708978"/>
          </a:xfrm>
        </p:spPr>
        <p:txBody>
          <a:bodyPr/>
          <a:lstStyle/>
          <a:p>
            <a:r>
              <a:rPr lang="en-US" b="1" dirty="0">
                <a:latin typeface="Berlin Sans FB Demi" panose="020E0802020502020306" pitchFamily="34" charset="0"/>
              </a:rPr>
              <a:t>President George W. Bush, JR. </a:t>
            </a:r>
          </a:p>
        </p:txBody>
      </p:sp>
      <p:sp>
        <p:nvSpPr>
          <p:cNvPr id="4" name="Content Placeholder 3"/>
          <p:cNvSpPr>
            <a:spLocks noGrp="1"/>
          </p:cNvSpPr>
          <p:nvPr>
            <p:ph sz="half" idx="2"/>
          </p:nvPr>
        </p:nvSpPr>
        <p:spPr>
          <a:xfrm>
            <a:off x="4015740" y="1151205"/>
            <a:ext cx="4336611" cy="5562600"/>
          </a:xfrm>
        </p:spPr>
        <p:txBody>
          <a:bodyPr>
            <a:normAutofit lnSpcReduction="10000"/>
          </a:bodyPr>
          <a:lstStyle/>
          <a:p>
            <a:pPr marL="114300" indent="0">
              <a:buNone/>
            </a:pPr>
            <a:r>
              <a:rPr lang="en-US" b="1" i="1" u="sng" dirty="0">
                <a:effectLst>
                  <a:outerShdw blurRad="38100" dist="38100" dir="2700000" algn="tl">
                    <a:srgbClr val="000000">
                      <a:alpha val="43137"/>
                    </a:srgbClr>
                  </a:outerShdw>
                </a:effectLst>
              </a:rPr>
              <a:t>George W. Bush </a:t>
            </a:r>
            <a:r>
              <a:rPr lang="en-US" dirty="0"/>
              <a:t>was elected in 2000 and served from 2001 – 2009.  	</a:t>
            </a:r>
          </a:p>
          <a:p>
            <a:r>
              <a:rPr lang="en-US" dirty="0"/>
              <a:t>During his first year in office, the </a:t>
            </a:r>
            <a:r>
              <a:rPr lang="en-US" b="1" i="1" u="sng" dirty="0"/>
              <a:t>September 11 </a:t>
            </a:r>
            <a:r>
              <a:rPr lang="en-US" dirty="0"/>
              <a:t>terrorist attacks occurred.</a:t>
            </a:r>
          </a:p>
          <a:p>
            <a:r>
              <a:rPr lang="en-US" dirty="0"/>
              <a:t>As President, he directed the US military during the </a:t>
            </a:r>
            <a:r>
              <a:rPr lang="en-US" b="1" i="1" u="sng" dirty="0"/>
              <a:t>War in Afghanistan </a:t>
            </a:r>
            <a:r>
              <a:rPr lang="en-US" dirty="0"/>
              <a:t>began to punish Al-  Qaeda, the terrorist group which had been harbored there.</a:t>
            </a:r>
          </a:p>
          <a:p>
            <a:r>
              <a:rPr lang="en-US" dirty="0"/>
              <a:t> </a:t>
            </a:r>
            <a:r>
              <a:rPr lang="en-US" b="1" i="1" u="sng" dirty="0"/>
              <a:t>The Iraq War </a:t>
            </a:r>
            <a:r>
              <a:rPr lang="en-US" dirty="0"/>
              <a:t>began to oust Saddam Hussein – after Bush had directed false accusations at the murderous dictator.</a:t>
            </a:r>
          </a:p>
          <a:p>
            <a:r>
              <a:rPr lang="en-US" b="1" i="1" u="sng" dirty="0"/>
              <a:t>The Patriot Act </a:t>
            </a:r>
            <a:r>
              <a:rPr lang="en-US" dirty="0"/>
              <a:t>was passed to investigate possible terrorism suspects.  I seems also to violate the 4</a:t>
            </a:r>
            <a:r>
              <a:rPr lang="en-US" baseline="30000" dirty="0"/>
              <a:t>th</a:t>
            </a:r>
            <a:r>
              <a:rPr lang="en-US" dirty="0"/>
              <a:t> Amendment. </a:t>
            </a:r>
          </a:p>
          <a:p>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05618" y="1152378"/>
            <a:ext cx="3360737" cy="4209765"/>
          </a:xfrm>
        </p:spPr>
      </p:pic>
      <p:sp>
        <p:nvSpPr>
          <p:cNvPr id="8" name="Rectangle: Rounded Corners 7"/>
          <p:cNvSpPr/>
          <p:nvPr/>
        </p:nvSpPr>
        <p:spPr>
          <a:xfrm>
            <a:off x="304800" y="5029200"/>
            <a:ext cx="3461555" cy="168460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u="sng" dirty="0"/>
              <a:t>President of the United States, 2001 – 2009</a:t>
            </a:r>
          </a:p>
          <a:p>
            <a:pPr algn="ctr"/>
            <a:endParaRPr lang="en-US" dirty="0"/>
          </a:p>
          <a:p>
            <a:pPr algn="ctr"/>
            <a:r>
              <a:rPr lang="en-US" dirty="0"/>
              <a:t>The War on Terror </a:t>
            </a:r>
          </a:p>
        </p:txBody>
      </p:sp>
    </p:spTree>
    <p:extLst>
      <p:ext uri="{BB962C8B-B14F-4D97-AF65-F5344CB8AC3E}">
        <p14:creationId xmlns:p14="http://schemas.microsoft.com/office/powerpoint/2010/main" val="698879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8726"/>
            <a:ext cx="7269480" cy="708978"/>
          </a:xfrm>
        </p:spPr>
        <p:txBody>
          <a:bodyPr/>
          <a:lstStyle/>
          <a:p>
            <a:r>
              <a:rPr lang="en-US" b="1" dirty="0">
                <a:latin typeface="Berlin Sans FB Demi" panose="020E0802020502020306" pitchFamily="34" charset="0"/>
              </a:rPr>
              <a:t>President Barack Obama</a:t>
            </a:r>
          </a:p>
        </p:txBody>
      </p:sp>
      <p:sp>
        <p:nvSpPr>
          <p:cNvPr id="4" name="Content Placeholder 3"/>
          <p:cNvSpPr>
            <a:spLocks noGrp="1"/>
          </p:cNvSpPr>
          <p:nvPr>
            <p:ph sz="half" idx="2"/>
          </p:nvPr>
        </p:nvSpPr>
        <p:spPr>
          <a:xfrm>
            <a:off x="3505200" y="1371600"/>
            <a:ext cx="4800600" cy="5334000"/>
          </a:xfrm>
        </p:spPr>
        <p:txBody>
          <a:bodyPr>
            <a:normAutofit/>
          </a:bodyPr>
          <a:lstStyle/>
          <a:p>
            <a:pPr marL="114300" indent="0">
              <a:buNone/>
            </a:pPr>
            <a:r>
              <a:rPr lang="en-US" dirty="0"/>
              <a:t>During current </a:t>
            </a:r>
            <a:r>
              <a:rPr lang="en-US" b="1" i="1" u="sng" dirty="0">
                <a:effectLst>
                  <a:outerShdw blurRad="38100" dist="38100" dir="2700000" algn="tl">
                    <a:srgbClr val="000000">
                      <a:alpha val="43137"/>
                    </a:srgbClr>
                  </a:outerShdw>
                </a:effectLst>
              </a:rPr>
              <a:t>President Barack Obama’s</a:t>
            </a:r>
            <a:r>
              <a:rPr lang="en-US" b="1" i="1" u="sng" dirty="0"/>
              <a:t> </a:t>
            </a:r>
            <a:r>
              <a:rPr lang="en-US" dirty="0"/>
              <a:t>administration – </a:t>
            </a:r>
          </a:p>
          <a:p>
            <a:r>
              <a:rPr lang="en-US" dirty="0"/>
              <a:t>The </a:t>
            </a:r>
            <a:r>
              <a:rPr lang="en-US" b="1" i="1" u="sng" dirty="0"/>
              <a:t>Affordable Care Act (Obamacare) </a:t>
            </a:r>
            <a:r>
              <a:rPr lang="en-US" dirty="0"/>
              <a:t>went into effect. </a:t>
            </a:r>
          </a:p>
          <a:p>
            <a:r>
              <a:rPr lang="en-US" b="1" i="1" u="sng" dirty="0"/>
              <a:t>Al-Qaeda leader Osama bin Laden was killed </a:t>
            </a:r>
            <a:r>
              <a:rPr lang="en-US" dirty="0"/>
              <a:t>by US Navy Seals in Pakistan. </a:t>
            </a:r>
          </a:p>
          <a:p>
            <a:r>
              <a:rPr lang="en-US" dirty="0"/>
              <a:t>The </a:t>
            </a:r>
            <a:r>
              <a:rPr lang="en-US" b="1" i="1" u="sng" dirty="0"/>
              <a:t>Stimulus Package </a:t>
            </a:r>
            <a:r>
              <a:rPr lang="en-US" dirty="0"/>
              <a:t>was passed to lessen the impact of the “Great Recession.” </a:t>
            </a:r>
          </a:p>
          <a:p>
            <a:r>
              <a:rPr lang="en-US" b="1" i="1" u="sng" dirty="0"/>
              <a:t>The Iraq War </a:t>
            </a:r>
            <a:r>
              <a:rPr lang="en-US" dirty="0"/>
              <a:t>came to a close. </a:t>
            </a:r>
          </a:p>
          <a:p>
            <a:r>
              <a:rPr lang="en-US" dirty="0"/>
              <a:t>The </a:t>
            </a:r>
            <a:r>
              <a:rPr lang="en-US" b="1" i="1" u="sng" dirty="0"/>
              <a:t>War in Afghanistan</a:t>
            </a:r>
            <a:r>
              <a:rPr lang="en-US" dirty="0"/>
              <a:t> continued.</a:t>
            </a:r>
          </a:p>
          <a:p>
            <a:r>
              <a:rPr lang="en-US" dirty="0"/>
              <a:t>The prison at </a:t>
            </a:r>
            <a:r>
              <a:rPr lang="en-US" b="1" i="1" u="sng" dirty="0"/>
              <a:t>Guantanamo Bay </a:t>
            </a:r>
            <a:r>
              <a:rPr lang="en-US" dirty="0"/>
              <a:t>in Cuba remained open. </a:t>
            </a: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0" y="1040741"/>
            <a:ext cx="3353632" cy="4351338"/>
          </a:xfrm>
        </p:spPr>
      </p:pic>
      <p:sp>
        <p:nvSpPr>
          <p:cNvPr id="8" name="Rectangle: Rounded Corners 7"/>
          <p:cNvSpPr/>
          <p:nvPr/>
        </p:nvSpPr>
        <p:spPr>
          <a:xfrm>
            <a:off x="152400" y="4934878"/>
            <a:ext cx="3200400" cy="177072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u="sng" dirty="0"/>
              <a:t>President of the United States, 2009 – 2017</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Obamacare</a:t>
            </a:r>
          </a:p>
          <a:p>
            <a:pPr marL="285750" indent="-285750">
              <a:buFont typeface="Arial" panose="020B0604020202020204" pitchFamily="34" charset="0"/>
              <a:buChar char="•"/>
            </a:pPr>
            <a:r>
              <a:rPr lang="en-US" dirty="0"/>
              <a:t>The War on Terror</a:t>
            </a:r>
          </a:p>
        </p:txBody>
      </p:sp>
    </p:spTree>
    <p:extLst>
      <p:ext uri="{BB962C8B-B14F-4D97-AF65-F5344CB8AC3E}">
        <p14:creationId xmlns:p14="http://schemas.microsoft.com/office/powerpoint/2010/main" val="22344201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269480" cy="777240"/>
          </a:xfrm>
        </p:spPr>
        <p:txBody>
          <a:bodyPr/>
          <a:lstStyle/>
          <a:p>
            <a:r>
              <a:rPr lang="en-US" dirty="0">
                <a:latin typeface="Berlin Sans FB Demi" panose="020E0802020502020306" pitchFamily="34" charset="0"/>
              </a:rPr>
              <a:t>President Donald J. Trump</a:t>
            </a:r>
          </a:p>
        </p:txBody>
      </p:sp>
      <p:pic>
        <p:nvPicPr>
          <p:cNvPr id="5" name="Content Placeholder 4"/>
          <p:cNvPicPr>
            <a:picLocks noGrp="1" noChangeAspect="1"/>
          </p:cNvPicPr>
          <p:nvPr>
            <p:ph sz="half" idx="1"/>
          </p:nvPr>
        </p:nvPicPr>
        <p:blipFill>
          <a:blip r:embed="rId2"/>
          <a:stretch>
            <a:fillRect/>
          </a:stretch>
        </p:blipFill>
        <p:spPr>
          <a:xfrm>
            <a:off x="609600" y="1295400"/>
            <a:ext cx="3275207" cy="4884738"/>
          </a:xfrm>
          <a:prstGeom prst="rect">
            <a:avLst/>
          </a:prstGeom>
        </p:spPr>
      </p:pic>
      <p:sp>
        <p:nvSpPr>
          <p:cNvPr id="4" name="Content Placeholder 3"/>
          <p:cNvSpPr>
            <a:spLocks noGrp="1"/>
          </p:cNvSpPr>
          <p:nvPr>
            <p:ph sz="half" idx="2"/>
          </p:nvPr>
        </p:nvSpPr>
        <p:spPr>
          <a:xfrm>
            <a:off x="3884807" y="1295401"/>
            <a:ext cx="4497193" cy="4884738"/>
          </a:xfrm>
        </p:spPr>
        <p:txBody>
          <a:bodyPr/>
          <a:lstStyle/>
          <a:p>
            <a:pPr marL="0" indent="0">
              <a:buNone/>
            </a:pPr>
            <a:r>
              <a:rPr lang="en-US" b="1" u="sng" dirty="0"/>
              <a:t>Goals of the Trump Administration:</a:t>
            </a:r>
          </a:p>
          <a:p>
            <a:r>
              <a:rPr lang="en-US" dirty="0"/>
              <a:t>“Make America Great Again!”</a:t>
            </a:r>
          </a:p>
          <a:p>
            <a:endParaRPr lang="en-US" dirty="0"/>
          </a:p>
          <a:p>
            <a:r>
              <a:rPr lang="en-US" dirty="0"/>
              <a:t>Build a wall on Mexican border to stop illegal immigration.</a:t>
            </a:r>
          </a:p>
          <a:p>
            <a:pPr marL="0" indent="0">
              <a:buNone/>
            </a:pPr>
            <a:endParaRPr lang="en-US" dirty="0"/>
          </a:p>
          <a:p>
            <a:r>
              <a:rPr lang="en-US" dirty="0"/>
              <a:t>Bilateral Trade Agreements. </a:t>
            </a:r>
          </a:p>
          <a:p>
            <a:endParaRPr lang="en-US" dirty="0"/>
          </a:p>
          <a:p>
            <a:r>
              <a:rPr lang="en-US" dirty="0"/>
              <a:t>Repeal and Replace Obamacare.</a:t>
            </a:r>
          </a:p>
          <a:p>
            <a:endParaRPr lang="en-US" dirty="0"/>
          </a:p>
          <a:p>
            <a:r>
              <a:rPr lang="en-US" dirty="0"/>
              <a:t>Tax Reform</a:t>
            </a:r>
          </a:p>
          <a:p>
            <a:endParaRPr lang="en-US" dirty="0"/>
          </a:p>
          <a:p>
            <a:endParaRPr lang="en-US" dirty="0"/>
          </a:p>
        </p:txBody>
      </p:sp>
      <p:sp>
        <p:nvSpPr>
          <p:cNvPr id="6" name="Rectangle: Rounded Corners 5"/>
          <p:cNvSpPr/>
          <p:nvPr/>
        </p:nvSpPr>
        <p:spPr>
          <a:xfrm>
            <a:off x="332715" y="5029200"/>
            <a:ext cx="3581400" cy="1524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u="sng" dirty="0"/>
              <a:t>President of the United States, 2017 -  Present: </a:t>
            </a:r>
          </a:p>
          <a:p>
            <a:pPr algn="ctr"/>
            <a:endParaRPr lang="en-US" b="1" u="sng" dirty="0"/>
          </a:p>
          <a:p>
            <a:pPr algn="ctr"/>
            <a:endParaRPr lang="en-US" b="1" u="sng" dirty="0"/>
          </a:p>
        </p:txBody>
      </p:sp>
    </p:spTree>
    <p:extLst>
      <p:ext uri="{BB962C8B-B14F-4D97-AF65-F5344CB8AC3E}">
        <p14:creationId xmlns:p14="http://schemas.microsoft.com/office/powerpoint/2010/main" val="3604589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7269480" cy="777240"/>
          </a:xfrm>
        </p:spPr>
        <p:txBody>
          <a:bodyPr/>
          <a:lstStyle/>
          <a:p>
            <a:r>
              <a:rPr lang="en-US" b="1" dirty="0">
                <a:latin typeface="Berlin Sans FB Demi" panose="020E0802020502020306" pitchFamily="34" charset="0"/>
              </a:rPr>
              <a:t>Terms to Associate with FDR</a:t>
            </a: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1223888"/>
            <a:ext cx="3403130" cy="5100711"/>
          </a:xfrm>
        </p:spPr>
      </p:pic>
      <p:sp>
        <p:nvSpPr>
          <p:cNvPr id="4" name="Content Placeholder 3"/>
          <p:cNvSpPr>
            <a:spLocks noGrp="1"/>
          </p:cNvSpPr>
          <p:nvPr>
            <p:ph sz="half" idx="2"/>
          </p:nvPr>
        </p:nvSpPr>
        <p:spPr>
          <a:xfrm>
            <a:off x="3810000" y="1219200"/>
            <a:ext cx="4419600" cy="5334000"/>
          </a:xfrm>
        </p:spPr>
        <p:txBody>
          <a:bodyPr>
            <a:normAutofit lnSpcReduction="10000"/>
          </a:bodyPr>
          <a:lstStyle/>
          <a:p>
            <a:r>
              <a:rPr lang="en-US" b="1" i="1" u="sng" dirty="0">
                <a:effectLst>
                  <a:outerShdw blurRad="38100" dist="38100" dir="2700000" algn="tl">
                    <a:srgbClr val="000000">
                      <a:alpha val="43137"/>
                    </a:srgbClr>
                  </a:outerShdw>
                </a:effectLst>
              </a:rPr>
              <a:t>The New Deal </a:t>
            </a:r>
            <a:r>
              <a:rPr lang="en-US" dirty="0"/>
              <a:t>– Roosevelt’s programs to help needy Americans, provide jobs for the unemployed, and prevent future recessions. </a:t>
            </a:r>
          </a:p>
          <a:p>
            <a:r>
              <a:rPr lang="en-US" b="1" i="1" u="sng" dirty="0">
                <a:effectLst>
                  <a:outerShdw blurRad="38100" dist="38100" dir="2700000" algn="tl">
                    <a:srgbClr val="000000">
                      <a:alpha val="43137"/>
                    </a:srgbClr>
                  </a:outerShdw>
                </a:effectLst>
              </a:rPr>
              <a:t>“The only thing we have to fear is fear itself!” </a:t>
            </a:r>
            <a:r>
              <a:rPr lang="en-US" dirty="0"/>
              <a:t>This quote is from FDR’s First Inaugural Address and it has to do with the Banking Crisis!</a:t>
            </a:r>
          </a:p>
          <a:p>
            <a:r>
              <a:rPr lang="en-US" b="1" i="1" u="sng" dirty="0">
                <a:effectLst>
                  <a:outerShdw blurRad="38100" dist="38100" dir="2700000" algn="tl">
                    <a:srgbClr val="000000">
                      <a:alpha val="43137"/>
                    </a:srgbClr>
                  </a:outerShdw>
                </a:effectLst>
              </a:rPr>
              <a:t>Supreme Court Packing Plan </a:t>
            </a:r>
            <a:r>
              <a:rPr lang="en-US" dirty="0"/>
              <a:t>– FDR proposed adding six new justices to the Supreme Court to tilt the balance of power on the Court in his favor.  This was angrily denounced by the American people and the Congress. </a:t>
            </a:r>
          </a:p>
          <a:p>
            <a:r>
              <a:rPr lang="en-US" b="1" i="1" u="sng" dirty="0">
                <a:effectLst>
                  <a:outerShdw blurRad="38100" dist="38100" dir="2700000" algn="tl">
                    <a:srgbClr val="000000">
                      <a:alpha val="43137"/>
                    </a:srgbClr>
                  </a:outerShdw>
                </a:effectLst>
              </a:rPr>
              <a:t>World War II </a:t>
            </a:r>
            <a:r>
              <a:rPr lang="en-US" dirty="0"/>
              <a:t>– Cash and Carry; Lend-Lease Act; Atlantic Charter; and war against the Axis Powers. </a:t>
            </a:r>
          </a:p>
          <a:p>
            <a:endParaRPr lang="en-US" dirty="0"/>
          </a:p>
          <a:p>
            <a:endParaRPr lang="en-US" dirty="0"/>
          </a:p>
        </p:txBody>
      </p:sp>
    </p:spTree>
    <p:extLst>
      <p:ext uri="{BB962C8B-B14F-4D97-AF65-F5344CB8AC3E}">
        <p14:creationId xmlns:p14="http://schemas.microsoft.com/office/powerpoint/2010/main" val="2883112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269480" cy="853440"/>
          </a:xfrm>
        </p:spPr>
        <p:txBody>
          <a:bodyPr/>
          <a:lstStyle/>
          <a:p>
            <a:r>
              <a:rPr lang="en-US" b="1" dirty="0">
                <a:latin typeface="Berlin Sans FB Demi" panose="020E0802020502020306" pitchFamily="34" charset="0"/>
              </a:rPr>
              <a:t>President Harry S Truman</a:t>
            </a:r>
          </a:p>
        </p:txBody>
      </p:sp>
      <p:sp>
        <p:nvSpPr>
          <p:cNvPr id="4" name="Content Placeholder 3"/>
          <p:cNvSpPr>
            <a:spLocks noGrp="1"/>
          </p:cNvSpPr>
          <p:nvPr>
            <p:ph sz="half" idx="2"/>
          </p:nvPr>
        </p:nvSpPr>
        <p:spPr>
          <a:xfrm>
            <a:off x="3886200" y="1219200"/>
            <a:ext cx="4648200" cy="5486400"/>
          </a:xfrm>
        </p:spPr>
        <p:txBody>
          <a:bodyPr>
            <a:normAutofit fontScale="92500" lnSpcReduction="10000"/>
          </a:bodyPr>
          <a:lstStyle/>
          <a:p>
            <a:pPr marL="114300" indent="0">
              <a:buNone/>
            </a:pPr>
            <a:r>
              <a:rPr lang="en-US" b="1" i="1" u="sng" dirty="0">
                <a:effectLst>
                  <a:outerShdw blurRad="38100" dist="38100" dir="2700000" algn="tl">
                    <a:srgbClr val="000000">
                      <a:alpha val="43137"/>
                    </a:srgbClr>
                  </a:outerShdw>
                </a:effectLst>
              </a:rPr>
              <a:t>Harry S. Truman </a:t>
            </a:r>
            <a:r>
              <a:rPr lang="en-US" dirty="0"/>
              <a:t>became President when Franklin Delano Roosevelt passed away at the end of World War II.  </a:t>
            </a:r>
          </a:p>
          <a:p>
            <a:r>
              <a:rPr lang="en-US" dirty="0"/>
              <a:t>He authorized the us of the </a:t>
            </a:r>
            <a:r>
              <a:rPr lang="en-US" b="1" i="1" u="sng" dirty="0"/>
              <a:t>atomic bombs </a:t>
            </a:r>
            <a:r>
              <a:rPr lang="en-US" dirty="0"/>
              <a:t>that were dropped on </a:t>
            </a:r>
            <a:r>
              <a:rPr lang="en-US" b="1" u="sng" dirty="0"/>
              <a:t>Hiroshima and Nagasaki</a:t>
            </a:r>
            <a:r>
              <a:rPr lang="en-US" dirty="0"/>
              <a:t>, at the end of World War II. </a:t>
            </a:r>
          </a:p>
          <a:p>
            <a:r>
              <a:rPr lang="en-US" dirty="0"/>
              <a:t>While he was President, the US military was integrated, </a:t>
            </a:r>
            <a:r>
              <a:rPr lang="en-US" b="1" i="1" u="sng" dirty="0"/>
              <a:t>ending segregation </a:t>
            </a:r>
            <a:r>
              <a:rPr lang="en-US" dirty="0"/>
              <a:t>against African-Americans in the </a:t>
            </a:r>
            <a:r>
              <a:rPr lang="en-US" b="1" i="1" u="sng" dirty="0"/>
              <a:t>US Armed Services</a:t>
            </a:r>
            <a:r>
              <a:rPr lang="en-US" dirty="0"/>
              <a:t>.</a:t>
            </a:r>
          </a:p>
          <a:p>
            <a:r>
              <a:rPr lang="en-US" dirty="0"/>
              <a:t>After World War II came to an end, he was committed to containment, authorizing the </a:t>
            </a:r>
            <a:r>
              <a:rPr lang="en-US" b="1" i="1" u="sng" dirty="0"/>
              <a:t>Berlin Airlift, the Truman Plan, and the Marshall Plan</a:t>
            </a:r>
            <a:r>
              <a:rPr lang="en-US" dirty="0"/>
              <a:t> to reconstruct Europe. </a:t>
            </a:r>
          </a:p>
          <a:p>
            <a:r>
              <a:rPr lang="en-US" dirty="0"/>
              <a:t>While he was President, the </a:t>
            </a:r>
            <a:r>
              <a:rPr lang="en-US" b="1" i="1" u="sng" dirty="0"/>
              <a:t>Korean War </a:t>
            </a:r>
            <a:r>
              <a:rPr lang="en-US" dirty="0"/>
              <a:t>began;  he fired General Douglass MacArthur for refusing to obey orders. </a:t>
            </a:r>
          </a:p>
          <a:p>
            <a:endParaRPr lang="en-US" dirty="0"/>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04800" y="1248507"/>
            <a:ext cx="3581400" cy="4533417"/>
          </a:xfrm>
        </p:spPr>
      </p:pic>
      <p:sp>
        <p:nvSpPr>
          <p:cNvPr id="8" name="Rectangle: Rounded Corners 7"/>
          <p:cNvSpPr/>
          <p:nvPr/>
        </p:nvSpPr>
        <p:spPr>
          <a:xfrm>
            <a:off x="304800" y="5105400"/>
            <a:ext cx="3581400" cy="16002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u="sng" dirty="0"/>
              <a:t>President of the United States, 1945 – 1953</a:t>
            </a:r>
          </a:p>
          <a:p>
            <a:pPr algn="ctr"/>
            <a:endParaRPr lang="en-US" b="1" u="sng" dirty="0"/>
          </a:p>
          <a:p>
            <a:pPr marL="285750" indent="-285750">
              <a:buFont typeface="Arial" panose="020B0604020202020204" pitchFamily="34" charset="0"/>
              <a:buChar char="•"/>
            </a:pPr>
            <a:r>
              <a:rPr lang="en-US" dirty="0"/>
              <a:t>World War II</a:t>
            </a:r>
          </a:p>
          <a:p>
            <a:pPr marL="285750" indent="-285750">
              <a:buFont typeface="Arial" panose="020B0604020202020204" pitchFamily="34" charset="0"/>
              <a:buChar char="•"/>
            </a:pPr>
            <a:r>
              <a:rPr lang="en-US" dirty="0"/>
              <a:t>The Cold War</a:t>
            </a:r>
          </a:p>
        </p:txBody>
      </p:sp>
    </p:spTree>
    <p:extLst>
      <p:ext uri="{BB962C8B-B14F-4D97-AF65-F5344CB8AC3E}">
        <p14:creationId xmlns:p14="http://schemas.microsoft.com/office/powerpoint/2010/main" val="15315361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050" y="228600"/>
            <a:ext cx="7269480" cy="762000"/>
          </a:xfrm>
        </p:spPr>
        <p:txBody>
          <a:bodyPr/>
          <a:lstStyle/>
          <a:p>
            <a:r>
              <a:rPr lang="en-US" b="1" dirty="0">
                <a:latin typeface="Berlin Sans FB Demi" panose="020E0802020502020306" pitchFamily="34" charset="0"/>
              </a:rPr>
              <a:t>Terms to Associate with Truman</a:t>
            </a:r>
          </a:p>
        </p:txBody>
      </p:sp>
      <p:pic>
        <p:nvPicPr>
          <p:cNvPr id="1026"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371600"/>
            <a:ext cx="3979373" cy="5029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sz="half" idx="2"/>
          </p:nvPr>
        </p:nvSpPr>
        <p:spPr>
          <a:xfrm>
            <a:off x="4284173" y="1371600"/>
            <a:ext cx="4021628" cy="5181600"/>
          </a:xfrm>
        </p:spPr>
        <p:txBody>
          <a:bodyPr>
            <a:normAutofit/>
          </a:bodyPr>
          <a:lstStyle/>
          <a:p>
            <a:r>
              <a:rPr lang="en-US" b="1" i="1" u="sng" dirty="0">
                <a:effectLst>
                  <a:outerShdw blurRad="38100" dist="38100" dir="2700000" algn="tl">
                    <a:srgbClr val="000000">
                      <a:alpha val="43137"/>
                    </a:srgbClr>
                  </a:outerShdw>
                </a:effectLst>
              </a:rPr>
              <a:t>The Manhattan Project and the Atomic Bomb</a:t>
            </a:r>
            <a:r>
              <a:rPr lang="en-US" dirty="0"/>
              <a:t> – Hiroshima 1945. </a:t>
            </a:r>
          </a:p>
          <a:p>
            <a:r>
              <a:rPr lang="en-US" b="1" i="1" u="sng" dirty="0">
                <a:effectLst>
                  <a:outerShdw blurRad="38100" dist="38100" dir="2700000" algn="tl">
                    <a:srgbClr val="000000">
                      <a:alpha val="43137"/>
                    </a:srgbClr>
                  </a:outerShdw>
                </a:effectLst>
              </a:rPr>
              <a:t>Desegregation of the US Military </a:t>
            </a:r>
            <a:r>
              <a:rPr lang="en-US" dirty="0"/>
              <a:t>by Executive Order, 1948. </a:t>
            </a:r>
          </a:p>
          <a:p>
            <a:r>
              <a:rPr lang="en-US" b="1" i="1" u="sng" dirty="0">
                <a:effectLst>
                  <a:outerShdw blurRad="38100" dist="38100" dir="2700000" algn="tl">
                    <a:srgbClr val="000000">
                      <a:alpha val="43137"/>
                    </a:srgbClr>
                  </a:outerShdw>
                </a:effectLst>
              </a:rPr>
              <a:t>The Policy of Containment</a:t>
            </a:r>
            <a:r>
              <a:rPr lang="en-US" dirty="0"/>
              <a:t> – stopping the spread of communism with using all of the policies below. </a:t>
            </a:r>
          </a:p>
          <a:p>
            <a:pPr lvl="1">
              <a:lnSpc>
                <a:spcPct val="150000"/>
              </a:lnSpc>
            </a:pPr>
            <a:r>
              <a:rPr lang="en-US" b="1" dirty="0"/>
              <a:t>The Truman Doctrine</a:t>
            </a:r>
          </a:p>
          <a:p>
            <a:pPr lvl="1">
              <a:lnSpc>
                <a:spcPct val="150000"/>
              </a:lnSpc>
            </a:pPr>
            <a:r>
              <a:rPr lang="en-US" b="1" dirty="0"/>
              <a:t>The Marshall Plan</a:t>
            </a:r>
          </a:p>
          <a:p>
            <a:pPr lvl="1">
              <a:lnSpc>
                <a:spcPct val="150000"/>
              </a:lnSpc>
            </a:pPr>
            <a:r>
              <a:rPr lang="en-US" b="1" dirty="0"/>
              <a:t>The Berlin Airlift</a:t>
            </a:r>
          </a:p>
          <a:p>
            <a:pPr lvl="1">
              <a:lnSpc>
                <a:spcPct val="150000"/>
              </a:lnSpc>
            </a:pPr>
            <a:r>
              <a:rPr lang="en-US" b="1" dirty="0"/>
              <a:t>The Korean War</a:t>
            </a:r>
          </a:p>
        </p:txBody>
      </p:sp>
    </p:spTree>
    <p:extLst>
      <p:ext uri="{BB962C8B-B14F-4D97-AF65-F5344CB8AC3E}">
        <p14:creationId xmlns:p14="http://schemas.microsoft.com/office/powerpoint/2010/main" val="2016669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365760"/>
            <a:ext cx="8382000" cy="777240"/>
          </a:xfrm>
        </p:spPr>
        <p:txBody>
          <a:bodyPr/>
          <a:lstStyle/>
          <a:p>
            <a:r>
              <a:rPr lang="en-US" b="1" dirty="0">
                <a:latin typeface="Berlin Sans FB Demi" panose="020E0802020502020306" pitchFamily="34" charset="0"/>
              </a:rPr>
              <a:t>President Dwight David Eisenhower</a:t>
            </a:r>
          </a:p>
        </p:txBody>
      </p:sp>
      <p:sp>
        <p:nvSpPr>
          <p:cNvPr id="6" name="Content Placeholder 5"/>
          <p:cNvSpPr>
            <a:spLocks noGrp="1"/>
          </p:cNvSpPr>
          <p:nvPr>
            <p:ph sz="half" idx="2"/>
          </p:nvPr>
        </p:nvSpPr>
        <p:spPr>
          <a:xfrm>
            <a:off x="3886200" y="1219200"/>
            <a:ext cx="4038600" cy="5257800"/>
          </a:xfrm>
        </p:spPr>
        <p:txBody>
          <a:bodyPr>
            <a:normAutofit lnSpcReduction="10000"/>
          </a:bodyPr>
          <a:lstStyle/>
          <a:p>
            <a:pPr marL="114300" indent="0">
              <a:buNone/>
            </a:pPr>
            <a:r>
              <a:rPr lang="en-US" dirty="0"/>
              <a:t>After leading the D-Day Invasion at Normandy, France, </a:t>
            </a:r>
            <a:r>
              <a:rPr lang="en-US" b="1" i="1" u="sng" dirty="0">
                <a:effectLst>
                  <a:outerShdw blurRad="38100" dist="38100" dir="2700000" algn="tl">
                    <a:srgbClr val="000000">
                      <a:alpha val="43137"/>
                    </a:srgbClr>
                  </a:outerShdw>
                </a:effectLst>
              </a:rPr>
              <a:t>Eisenhower </a:t>
            </a:r>
            <a:r>
              <a:rPr lang="en-US" dirty="0"/>
              <a:t>ran for President in 1952 an won. </a:t>
            </a:r>
          </a:p>
          <a:p>
            <a:r>
              <a:rPr lang="en-US" dirty="0"/>
              <a:t>He believed in </a:t>
            </a:r>
            <a:r>
              <a:rPr lang="en-US" b="1" i="1" u="sng" dirty="0"/>
              <a:t>“Massive Retaliation” </a:t>
            </a:r>
            <a:r>
              <a:rPr lang="en-US" dirty="0"/>
              <a:t>with nuclear missiles to insure US Defense.  </a:t>
            </a:r>
          </a:p>
          <a:p>
            <a:r>
              <a:rPr lang="en-US" dirty="0"/>
              <a:t>He sent federal troops to Little Rock, Arkansas to integrate Central High School when the </a:t>
            </a:r>
            <a:r>
              <a:rPr lang="en-US" b="1" i="1" u="sng" dirty="0"/>
              <a:t>“Little Rock Nine” </a:t>
            </a:r>
            <a:r>
              <a:rPr lang="en-US" dirty="0"/>
              <a:t>needed help.</a:t>
            </a:r>
          </a:p>
          <a:p>
            <a:r>
              <a:rPr lang="en-US" dirty="0"/>
              <a:t>He supported the Supreme Court in enforcing the </a:t>
            </a:r>
            <a:r>
              <a:rPr lang="en-US" b="1" i="1" u="sng" dirty="0"/>
              <a:t>Brown V. Board of Education, Topeka, KS </a:t>
            </a:r>
            <a:r>
              <a:rPr lang="en-US" dirty="0"/>
              <a:t>ruling. </a:t>
            </a:r>
          </a:p>
          <a:p>
            <a:r>
              <a:rPr lang="en-US" dirty="0"/>
              <a:t>He created the </a:t>
            </a:r>
            <a:r>
              <a:rPr lang="en-US" b="1" u="sng" dirty="0"/>
              <a:t>Eisenhower Interstate Highway System</a:t>
            </a:r>
            <a:r>
              <a:rPr lang="en-US" dirty="0"/>
              <a:t>.  </a:t>
            </a:r>
          </a:p>
          <a:p>
            <a:endParaRPr lang="en-US" dirty="0"/>
          </a:p>
        </p:txBody>
      </p:sp>
      <p:pic>
        <p:nvPicPr>
          <p:cNvPr id="3" name="Content Placeholder 2"/>
          <p:cNvPicPr>
            <a:picLocks noGrp="1" noChangeAspect="1"/>
          </p:cNvPicPr>
          <p:nvPr>
            <p:ph sz="half" idx="1"/>
          </p:nvPr>
        </p:nvPicPr>
        <p:blipFill>
          <a:blip r:embed="rId2"/>
          <a:stretch>
            <a:fillRect/>
          </a:stretch>
        </p:blipFill>
        <p:spPr>
          <a:xfrm>
            <a:off x="331763" y="1219200"/>
            <a:ext cx="3360738" cy="4299451"/>
          </a:xfrm>
          <a:prstGeom prst="rect">
            <a:avLst/>
          </a:prstGeom>
        </p:spPr>
      </p:pic>
      <p:sp>
        <p:nvSpPr>
          <p:cNvPr id="5" name="Rectangle: Rounded Corners 4"/>
          <p:cNvSpPr/>
          <p:nvPr/>
        </p:nvSpPr>
        <p:spPr>
          <a:xfrm>
            <a:off x="331762" y="5029200"/>
            <a:ext cx="3554437" cy="16002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u="sng" dirty="0"/>
              <a:t>President of the United States, 1953 – 1961</a:t>
            </a:r>
          </a:p>
          <a:p>
            <a:pPr algn="ctr"/>
            <a:endParaRPr lang="en-US" dirty="0"/>
          </a:p>
          <a:p>
            <a:pPr marL="285750" indent="-285750">
              <a:buFont typeface="Arial" panose="020B0604020202020204" pitchFamily="34" charset="0"/>
              <a:buChar char="•"/>
            </a:pPr>
            <a:r>
              <a:rPr lang="en-US" dirty="0"/>
              <a:t>The Cold War Era</a:t>
            </a:r>
          </a:p>
          <a:p>
            <a:pPr marL="285750" indent="-285750">
              <a:buFont typeface="Arial" panose="020B0604020202020204" pitchFamily="34" charset="0"/>
              <a:buChar char="•"/>
            </a:pPr>
            <a:r>
              <a:rPr lang="en-US" dirty="0"/>
              <a:t>The Civil Rights Movement</a:t>
            </a:r>
          </a:p>
        </p:txBody>
      </p:sp>
    </p:spTree>
    <p:extLst>
      <p:ext uri="{BB962C8B-B14F-4D97-AF65-F5344CB8AC3E}">
        <p14:creationId xmlns:p14="http://schemas.microsoft.com/office/powerpoint/2010/main" val="4282942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65760"/>
            <a:ext cx="7911084" cy="624840"/>
          </a:xfrm>
        </p:spPr>
        <p:txBody>
          <a:bodyPr>
            <a:normAutofit fontScale="90000"/>
          </a:bodyPr>
          <a:lstStyle/>
          <a:p>
            <a:r>
              <a:rPr lang="en-US" b="1" dirty="0">
                <a:latin typeface="Berlin Sans FB Demi" panose="020E0802020502020306" pitchFamily="34" charset="0"/>
              </a:rPr>
              <a:t>Terms to Associate with Eisenhower</a:t>
            </a:r>
          </a:p>
        </p:txBody>
      </p:sp>
      <p:pic>
        <p:nvPicPr>
          <p:cNvPr id="2050"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80999" y="1246162"/>
            <a:ext cx="3790955" cy="4849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sz="half" idx="2"/>
          </p:nvPr>
        </p:nvSpPr>
        <p:spPr>
          <a:xfrm>
            <a:off x="4260342" y="1246163"/>
            <a:ext cx="4191000" cy="5257800"/>
          </a:xfrm>
        </p:spPr>
        <p:txBody>
          <a:bodyPr>
            <a:normAutofit/>
          </a:bodyPr>
          <a:lstStyle/>
          <a:p>
            <a:r>
              <a:rPr lang="en-US" b="1" i="1" u="sng" dirty="0">
                <a:effectLst>
                  <a:outerShdw blurRad="38100" dist="38100" dir="2700000" algn="tl">
                    <a:srgbClr val="000000">
                      <a:alpha val="43137"/>
                    </a:srgbClr>
                  </a:outerShdw>
                </a:effectLst>
              </a:rPr>
              <a:t>The D-Day Invasion </a:t>
            </a:r>
            <a:r>
              <a:rPr lang="en-US" dirty="0"/>
              <a:t>– He was the commander for Operation Overlord. </a:t>
            </a:r>
          </a:p>
          <a:p>
            <a:r>
              <a:rPr lang="en-US" dirty="0"/>
              <a:t>He appointed Chief Justice Earl Warren and enforced his ruling in </a:t>
            </a:r>
            <a:r>
              <a:rPr lang="en-US" b="1" i="1" u="sng" dirty="0">
                <a:effectLst>
                  <a:outerShdw blurRad="38100" dist="38100" dir="2700000" algn="tl">
                    <a:srgbClr val="000000">
                      <a:alpha val="43137"/>
                    </a:srgbClr>
                  </a:outerShdw>
                </a:effectLst>
              </a:rPr>
              <a:t>Brown V. Board of Education, Topeka, KS</a:t>
            </a:r>
            <a:r>
              <a:rPr lang="en-US" dirty="0"/>
              <a:t>.  </a:t>
            </a:r>
          </a:p>
          <a:p>
            <a:r>
              <a:rPr lang="en-US" dirty="0"/>
              <a:t>The </a:t>
            </a:r>
            <a:r>
              <a:rPr lang="en-US" b="1" i="1" u="sng" dirty="0">
                <a:effectLst>
                  <a:outerShdw blurRad="38100" dist="38100" dir="2700000" algn="tl">
                    <a:srgbClr val="000000">
                      <a:alpha val="43137"/>
                    </a:srgbClr>
                  </a:outerShdw>
                </a:effectLst>
              </a:rPr>
              <a:t>Eisenhower Interstate Highway System</a:t>
            </a:r>
            <a:r>
              <a:rPr lang="en-US" dirty="0"/>
              <a:t>. </a:t>
            </a:r>
          </a:p>
          <a:p>
            <a:r>
              <a:rPr lang="en-US" b="1" u="sng" dirty="0"/>
              <a:t>Dangerous Policies of the Cold War Era</a:t>
            </a:r>
            <a:r>
              <a:rPr lang="en-US" dirty="0"/>
              <a:t>: </a:t>
            </a:r>
          </a:p>
          <a:p>
            <a:pPr lvl="1">
              <a:lnSpc>
                <a:spcPct val="150000"/>
              </a:lnSpc>
            </a:pPr>
            <a:r>
              <a:rPr lang="en-US" b="1" dirty="0"/>
              <a:t>Brinksmanship </a:t>
            </a:r>
          </a:p>
          <a:p>
            <a:pPr lvl="1">
              <a:lnSpc>
                <a:spcPct val="150000"/>
              </a:lnSpc>
            </a:pPr>
            <a:r>
              <a:rPr lang="en-US" b="1" dirty="0"/>
              <a:t>Massive Retaliation</a:t>
            </a:r>
          </a:p>
          <a:p>
            <a:pPr lvl="1">
              <a:lnSpc>
                <a:spcPct val="150000"/>
              </a:lnSpc>
            </a:pPr>
            <a:r>
              <a:rPr lang="en-US" b="1" dirty="0"/>
              <a:t>Mutually Assured Destruction (MAD) </a:t>
            </a:r>
          </a:p>
        </p:txBody>
      </p:sp>
    </p:spTree>
    <p:extLst>
      <p:ext uri="{BB962C8B-B14F-4D97-AF65-F5344CB8AC3E}">
        <p14:creationId xmlns:p14="http://schemas.microsoft.com/office/powerpoint/2010/main" val="3788432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772400" cy="961096"/>
          </a:xfrm>
        </p:spPr>
        <p:txBody>
          <a:bodyPr/>
          <a:lstStyle/>
          <a:p>
            <a:r>
              <a:rPr lang="en-US" b="1" dirty="0">
                <a:latin typeface="Berlin Sans FB Demi" panose="020E0802020502020306" pitchFamily="34" charset="0"/>
              </a:rPr>
              <a:t>President John F. Kennedy</a:t>
            </a:r>
          </a:p>
        </p:txBody>
      </p:sp>
      <p:sp>
        <p:nvSpPr>
          <p:cNvPr id="4" name="Content Placeholder 3"/>
          <p:cNvSpPr>
            <a:spLocks noGrp="1"/>
          </p:cNvSpPr>
          <p:nvPr>
            <p:ph sz="half" idx="2"/>
          </p:nvPr>
        </p:nvSpPr>
        <p:spPr>
          <a:xfrm>
            <a:off x="3962400" y="1371600"/>
            <a:ext cx="4419600" cy="5291329"/>
          </a:xfrm>
        </p:spPr>
        <p:txBody>
          <a:bodyPr>
            <a:normAutofit fontScale="85000" lnSpcReduction="10000"/>
          </a:bodyPr>
          <a:lstStyle/>
          <a:p>
            <a:pPr marL="114300" indent="0">
              <a:buNone/>
            </a:pPr>
            <a:r>
              <a:rPr lang="en-US" dirty="0"/>
              <a:t>The assassination of </a:t>
            </a:r>
            <a:r>
              <a:rPr lang="en-US" b="1" i="1" u="sng" dirty="0">
                <a:effectLst>
                  <a:outerShdw blurRad="38100" dist="38100" dir="2700000" algn="tl">
                    <a:srgbClr val="000000">
                      <a:alpha val="43137"/>
                    </a:srgbClr>
                  </a:outerShdw>
                </a:effectLst>
              </a:rPr>
              <a:t>President John F. Kennedy </a:t>
            </a:r>
            <a:r>
              <a:rPr lang="en-US" dirty="0"/>
              <a:t>broke Americans hearts.</a:t>
            </a:r>
          </a:p>
          <a:p>
            <a:r>
              <a:rPr lang="en-US" dirty="0"/>
              <a:t>JFK had been the President when the </a:t>
            </a:r>
            <a:r>
              <a:rPr lang="en-US" b="1" i="1" u="sng" dirty="0"/>
              <a:t>Bay of Pigs Invasion failed in Cuba</a:t>
            </a:r>
            <a:r>
              <a:rPr lang="en-US" i="1" dirty="0"/>
              <a:t>. </a:t>
            </a:r>
          </a:p>
          <a:p>
            <a:r>
              <a:rPr lang="en-US" dirty="0"/>
              <a:t>He was President when the Berlin Wall was constructed, imprisoning the people of East Germany.  He went to Berlin and stated, </a:t>
            </a:r>
            <a:r>
              <a:rPr lang="en-US" b="1" i="1" u="sng" dirty="0"/>
              <a:t>“</a:t>
            </a:r>
            <a:r>
              <a:rPr lang="en-US" b="1" i="1" u="sng" dirty="0" err="1"/>
              <a:t>Ich</a:t>
            </a:r>
            <a:r>
              <a:rPr lang="en-US" b="1" i="1" u="sng" dirty="0"/>
              <a:t> </a:t>
            </a:r>
            <a:r>
              <a:rPr lang="en-US" b="1" i="1" u="sng" dirty="0" err="1"/>
              <a:t>bein</a:t>
            </a:r>
            <a:r>
              <a:rPr lang="en-US" b="1" i="1" u="sng" dirty="0"/>
              <a:t> </a:t>
            </a:r>
            <a:r>
              <a:rPr lang="en-US" b="1" i="1" u="sng" dirty="0" err="1"/>
              <a:t>ein</a:t>
            </a:r>
            <a:r>
              <a:rPr lang="en-US" b="1" i="1" u="sng" dirty="0"/>
              <a:t> Berliner!”   </a:t>
            </a:r>
          </a:p>
          <a:p>
            <a:r>
              <a:rPr lang="en-US" dirty="0"/>
              <a:t>The </a:t>
            </a:r>
            <a:r>
              <a:rPr lang="en-US" b="1" i="1" u="sng" dirty="0"/>
              <a:t>Cuban Missile Crisis </a:t>
            </a:r>
            <a:r>
              <a:rPr lang="en-US" dirty="0"/>
              <a:t>brought the United States to the brink of nuclear war; his leadership helped to prevent a disaster.</a:t>
            </a:r>
          </a:p>
          <a:p>
            <a:r>
              <a:rPr lang="en-US" b="1" i="1" dirty="0">
                <a:effectLst>
                  <a:outerShdw blurRad="38100" dist="38100" dir="2700000" algn="tl">
                    <a:srgbClr val="000000">
                      <a:alpha val="43137"/>
                    </a:srgbClr>
                  </a:outerShdw>
                </a:effectLst>
              </a:rPr>
              <a:t>Martin Luther King, Jr. </a:t>
            </a:r>
            <a:r>
              <a:rPr lang="en-US" dirty="0"/>
              <a:t>delivered the </a:t>
            </a:r>
            <a:r>
              <a:rPr lang="en-US" b="1" i="1" u="sng" dirty="0"/>
              <a:t>“I Have A Dream” </a:t>
            </a:r>
            <a:r>
              <a:rPr lang="en-US" dirty="0"/>
              <a:t>speech at the March on Washington for Jobs and freedom.   JFK proposed the Civil Right Act immediately afterwards.</a:t>
            </a:r>
          </a:p>
          <a:p>
            <a:r>
              <a:rPr lang="en-US" b="1" i="1" u="sng" dirty="0"/>
              <a:t>“Ask not what your country can do for you; ask what you can do for your country!”   </a:t>
            </a:r>
            <a:r>
              <a:rPr lang="en-US" dirty="0"/>
              <a:t>Kennedy believed in public service and founded the Peace Corps for that purpose.</a:t>
            </a:r>
          </a:p>
        </p:txBody>
      </p:sp>
      <p:pic>
        <p:nvPicPr>
          <p:cNvPr id="8" name="Content Placeholder 7"/>
          <p:cNvPicPr>
            <a:picLocks noGrp="1" noChangeAspect="1"/>
          </p:cNvPicPr>
          <p:nvPr>
            <p:ph sz="half" idx="1"/>
          </p:nvPr>
        </p:nvPicPr>
        <p:blipFill>
          <a:blip r:embed="rId2"/>
          <a:stretch>
            <a:fillRect/>
          </a:stretch>
        </p:blipFill>
        <p:spPr>
          <a:xfrm>
            <a:off x="381000" y="1371600"/>
            <a:ext cx="3360738" cy="4113403"/>
          </a:xfrm>
          <a:prstGeom prst="rect">
            <a:avLst/>
          </a:prstGeom>
        </p:spPr>
      </p:pic>
      <p:sp>
        <p:nvSpPr>
          <p:cNvPr id="9" name="Rectangle: Rounded Corners 8"/>
          <p:cNvSpPr/>
          <p:nvPr/>
        </p:nvSpPr>
        <p:spPr>
          <a:xfrm>
            <a:off x="228600" y="4724400"/>
            <a:ext cx="3657600" cy="193852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u="sng" dirty="0"/>
              <a:t>President of the United States, 1961 – 1963</a:t>
            </a:r>
          </a:p>
          <a:p>
            <a:pPr algn="ctr"/>
            <a:endParaRPr lang="en-US" dirty="0"/>
          </a:p>
          <a:p>
            <a:pPr marL="285750" indent="-285750">
              <a:buFont typeface="Arial" panose="020B0604020202020204" pitchFamily="34" charset="0"/>
              <a:buChar char="•"/>
            </a:pPr>
            <a:r>
              <a:rPr lang="en-US" dirty="0"/>
              <a:t>The Cold War Era</a:t>
            </a:r>
          </a:p>
          <a:p>
            <a:pPr marL="285750" indent="-285750">
              <a:buFont typeface="Arial" panose="020B0604020202020204" pitchFamily="34" charset="0"/>
              <a:buChar char="•"/>
            </a:pPr>
            <a:r>
              <a:rPr lang="en-US" dirty="0"/>
              <a:t>The Vietnam War</a:t>
            </a:r>
          </a:p>
          <a:p>
            <a:pPr marL="285750" indent="-285750">
              <a:buFont typeface="Arial" panose="020B0604020202020204" pitchFamily="34" charset="0"/>
              <a:buChar char="•"/>
            </a:pPr>
            <a:r>
              <a:rPr lang="en-US" dirty="0"/>
              <a:t>The Civil Rights Movement</a:t>
            </a:r>
          </a:p>
        </p:txBody>
      </p:sp>
    </p:spTree>
    <p:extLst>
      <p:ext uri="{BB962C8B-B14F-4D97-AF65-F5344CB8AC3E}">
        <p14:creationId xmlns:p14="http://schemas.microsoft.com/office/powerpoint/2010/main" val="3644972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65760"/>
            <a:ext cx="8001000" cy="853440"/>
          </a:xfrm>
        </p:spPr>
        <p:txBody>
          <a:bodyPr>
            <a:normAutofit/>
          </a:bodyPr>
          <a:lstStyle/>
          <a:p>
            <a:r>
              <a:rPr lang="en-US" b="1" dirty="0">
                <a:latin typeface="Berlin Sans FB Demi" panose="020E0802020502020306" pitchFamily="34" charset="0"/>
              </a:rPr>
              <a:t>Terms to Associate with JFK</a:t>
            </a:r>
          </a:p>
        </p:txBody>
      </p:sp>
      <p:pic>
        <p:nvPicPr>
          <p:cNvPr id="3074"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62243" y="1447800"/>
            <a:ext cx="3500120"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sz="half" idx="2"/>
          </p:nvPr>
        </p:nvSpPr>
        <p:spPr>
          <a:xfrm>
            <a:off x="3962400" y="1447800"/>
            <a:ext cx="4191000" cy="5105399"/>
          </a:xfrm>
        </p:spPr>
        <p:txBody>
          <a:bodyPr>
            <a:normAutofit fontScale="85000" lnSpcReduction="10000"/>
          </a:bodyPr>
          <a:lstStyle/>
          <a:p>
            <a:r>
              <a:rPr lang="en-US" b="1" i="1" u="sng" dirty="0">
                <a:effectLst>
                  <a:outerShdw blurRad="38100" dist="38100" dir="2700000" algn="tl">
                    <a:srgbClr val="000000">
                      <a:alpha val="43137"/>
                    </a:srgbClr>
                  </a:outerShdw>
                </a:effectLst>
              </a:rPr>
              <a:t>“Ask not what your country can do for you, ask what you can do for your country.”</a:t>
            </a:r>
            <a:r>
              <a:rPr lang="en-US" dirty="0"/>
              <a:t>  First Inaugural Address, 1961. </a:t>
            </a:r>
          </a:p>
          <a:p>
            <a:r>
              <a:rPr lang="en-US" dirty="0"/>
              <a:t>JFK’s programs were called the </a:t>
            </a:r>
            <a:r>
              <a:rPr lang="en-US" b="1" i="1" u="sng" dirty="0">
                <a:effectLst>
                  <a:outerShdw blurRad="38100" dist="38100" dir="2700000" algn="tl">
                    <a:srgbClr val="000000">
                      <a:alpha val="43137"/>
                    </a:srgbClr>
                  </a:outerShdw>
                </a:effectLst>
              </a:rPr>
              <a:t>“New Frontier.”</a:t>
            </a:r>
            <a:r>
              <a:rPr lang="en-US" dirty="0"/>
              <a:t>  He saw opportunities to end poverty and need globally, and to end discrimination at home.  He also challenged Americans to </a:t>
            </a:r>
            <a:r>
              <a:rPr lang="en-US" b="1" i="1" u="sng" dirty="0">
                <a:effectLst>
                  <a:outerShdw blurRad="38100" dist="38100" dir="2700000" algn="tl">
                    <a:srgbClr val="000000">
                      <a:alpha val="43137"/>
                    </a:srgbClr>
                  </a:outerShdw>
                </a:effectLst>
              </a:rPr>
              <a:t>land a man on the moon</a:t>
            </a:r>
            <a:r>
              <a:rPr lang="en-US" dirty="0"/>
              <a:t> and return him safely to the Earth. (Accomplished in July, 1969, during Nixon’s Presidency.) </a:t>
            </a:r>
          </a:p>
          <a:p>
            <a:r>
              <a:rPr lang="en-US" b="1" i="1" u="sng" dirty="0">
                <a:effectLst>
                  <a:outerShdw blurRad="38100" dist="38100" dir="2700000" algn="tl">
                    <a:srgbClr val="000000">
                      <a:alpha val="43137"/>
                    </a:srgbClr>
                  </a:outerShdw>
                </a:effectLst>
              </a:rPr>
              <a:t>The Civil Rights Act </a:t>
            </a:r>
            <a:r>
              <a:rPr lang="en-US" dirty="0"/>
              <a:t>– proposed under JFK after the Birmingham protests in the summer of 1963; passed under LBJ. </a:t>
            </a:r>
          </a:p>
          <a:p>
            <a:r>
              <a:rPr lang="en-US" b="1" i="1" u="sng" dirty="0">
                <a:effectLst>
                  <a:outerShdw blurRad="38100" dist="38100" dir="2700000" algn="tl">
                    <a:srgbClr val="000000">
                      <a:alpha val="43137"/>
                    </a:srgbClr>
                  </a:outerShdw>
                </a:effectLst>
              </a:rPr>
              <a:t>Bay of Pigs Invasion </a:t>
            </a:r>
            <a:r>
              <a:rPr lang="en-US" dirty="0"/>
              <a:t>and </a:t>
            </a:r>
            <a:r>
              <a:rPr lang="en-US" b="1" i="1" u="sng" dirty="0">
                <a:effectLst>
                  <a:outerShdw blurRad="38100" dist="38100" dir="2700000" algn="tl">
                    <a:srgbClr val="000000">
                      <a:alpha val="43137"/>
                    </a:srgbClr>
                  </a:outerShdw>
                </a:effectLst>
              </a:rPr>
              <a:t>Cuban Missile Crisis.</a:t>
            </a:r>
          </a:p>
          <a:p>
            <a:r>
              <a:rPr lang="en-US" b="1" i="1" u="sng" dirty="0">
                <a:effectLst>
                  <a:outerShdw blurRad="38100" dist="38100" dir="2700000" algn="tl">
                    <a:srgbClr val="000000">
                      <a:alpha val="43137"/>
                    </a:srgbClr>
                  </a:outerShdw>
                </a:effectLst>
              </a:rPr>
              <a:t>Assassinated</a:t>
            </a:r>
            <a:r>
              <a:rPr lang="en-US" dirty="0"/>
              <a:t> in November of 1963 by Lee Harvey Oswald.  </a:t>
            </a:r>
          </a:p>
          <a:p>
            <a:endParaRPr lang="en-US" dirty="0"/>
          </a:p>
        </p:txBody>
      </p:sp>
    </p:spTree>
    <p:extLst>
      <p:ext uri="{BB962C8B-B14F-4D97-AF65-F5344CB8AC3E}">
        <p14:creationId xmlns:p14="http://schemas.microsoft.com/office/powerpoint/2010/main" val="3309943719"/>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View</Template>
  <TotalTime>478</TotalTime>
  <Words>2201</Words>
  <Application>Microsoft Office PowerPoint</Application>
  <PresentationFormat>On-screen Show (4:3)</PresentationFormat>
  <Paragraphs>179</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Berlin Sans FB Demi</vt:lpstr>
      <vt:lpstr>Century Schoolbook</vt:lpstr>
      <vt:lpstr>Wingdings 2</vt:lpstr>
      <vt:lpstr>View</vt:lpstr>
      <vt:lpstr>Modern United States Presidents</vt:lpstr>
      <vt:lpstr>President Franklin Delano Roosevelt</vt:lpstr>
      <vt:lpstr>Terms to Associate with FDR</vt:lpstr>
      <vt:lpstr>President Harry S Truman</vt:lpstr>
      <vt:lpstr>Terms to Associate with Truman</vt:lpstr>
      <vt:lpstr>President Dwight David Eisenhower</vt:lpstr>
      <vt:lpstr>Terms to Associate with Eisenhower</vt:lpstr>
      <vt:lpstr>President John F. Kennedy</vt:lpstr>
      <vt:lpstr>Terms to Associate with JFK</vt:lpstr>
      <vt:lpstr>President Lyndon Baines Johnson </vt:lpstr>
      <vt:lpstr>Terms to associate with LBJ</vt:lpstr>
      <vt:lpstr>President Richard M. Nixon</vt:lpstr>
      <vt:lpstr>Terms to Associate with Nixon</vt:lpstr>
      <vt:lpstr>President Gerald Ford</vt:lpstr>
      <vt:lpstr>President Jimmy Carter</vt:lpstr>
      <vt:lpstr>President Ronald Reagan</vt:lpstr>
      <vt:lpstr>Terms to Associate with Reagan</vt:lpstr>
      <vt:lpstr>President George H.W. Bush </vt:lpstr>
      <vt:lpstr>President William Jefferson Clinton</vt:lpstr>
      <vt:lpstr>President George W. Bush, JR. </vt:lpstr>
      <vt:lpstr>President Barack Obama</vt:lpstr>
      <vt:lpstr>President Donald J. Trump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Modern United states presidents</dc:title>
  <dc:creator>Adam</dc:creator>
  <cp:lastModifiedBy>Adam</cp:lastModifiedBy>
  <cp:revision>34</cp:revision>
  <dcterms:created xsi:type="dcterms:W3CDTF">2014-05-17T13:59:20Z</dcterms:created>
  <dcterms:modified xsi:type="dcterms:W3CDTF">2017-05-05T02:35:03Z</dcterms:modified>
</cp:coreProperties>
</file>